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2">
  <p:sldMasterIdLst>
    <p:sldMasterId id="2147483648" r:id="rId1"/>
  </p:sldMasterIdLst>
  <p:notesMasterIdLst>
    <p:notesMasterId r:id="rId18"/>
  </p:notesMasterIdLst>
  <p:sldIdLst>
    <p:sldId id="331" r:id="rId2"/>
    <p:sldId id="350" r:id="rId3"/>
    <p:sldId id="355" r:id="rId4"/>
    <p:sldId id="387" r:id="rId5"/>
    <p:sldId id="394" r:id="rId6"/>
    <p:sldId id="395" r:id="rId7"/>
    <p:sldId id="386" r:id="rId8"/>
    <p:sldId id="388" r:id="rId9"/>
    <p:sldId id="385" r:id="rId10"/>
    <p:sldId id="382" r:id="rId11"/>
    <p:sldId id="400" r:id="rId12"/>
    <p:sldId id="396" r:id="rId13"/>
    <p:sldId id="397" r:id="rId14"/>
    <p:sldId id="381" r:id="rId15"/>
    <p:sldId id="399" r:id="rId16"/>
    <p:sldId id="398" r:id="rId17"/>
  </p:sldIdLst>
  <p:sldSz cx="12241213" cy="6840538"/>
  <p:notesSz cx="6858000" cy="9144000"/>
  <p:embeddedFontLst>
    <p:embeddedFont>
      <p:font typeface="나눔바른고딕" panose="020B0603020101020101" pitchFamily="50" charset="-127"/>
      <p:regular r:id="rId19"/>
    </p:embeddedFont>
    <p:embeddedFont>
      <p:font typeface="배달의민족 한나는 열한살" panose="020B0600000101010101" pitchFamily="50" charset="-127"/>
      <p:regular r:id="rId20"/>
    </p:embeddedFont>
    <p:embeddedFont>
      <p:font typeface="나눔스퀘어라운드 ExtraBold" panose="020B0600000101010101" charset="-127"/>
      <p:bold r:id="rId21"/>
    </p:embeddedFont>
    <p:embeddedFont>
      <p:font typeface="휴먼매직체" panose="02030504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HY신명조" panose="02030600000101010101" pitchFamily="18" charset="-127"/>
      <p:regular r:id="rId25"/>
    </p:embeddedFont>
    <p:embeddedFont>
      <p:font typeface="나눔고딕 ExtraBold" panose="020D0904000000000000" pitchFamily="50" charset="-127"/>
      <p:bold r:id="rId26"/>
    </p:embeddedFont>
    <p:embeddedFont>
      <p:font typeface="나눔고딕" panose="020D0604000000000000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38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181D"/>
    <a:srgbClr val="3268C4"/>
    <a:srgbClr val="6EBEE8"/>
    <a:srgbClr val="05DBE3"/>
    <a:srgbClr val="72A8D8"/>
    <a:srgbClr val="2BCED9"/>
    <a:srgbClr val="5AB79E"/>
    <a:srgbClr val="07C2CB"/>
    <a:srgbClr val="07ADC5"/>
    <a:srgbClr val="00AE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91" autoAdjust="0"/>
    <p:restoredTop sz="88201" autoAdjust="0"/>
  </p:normalViewPr>
  <p:slideViewPr>
    <p:cSldViewPr>
      <p:cViewPr varScale="1">
        <p:scale>
          <a:sx n="64" d="100"/>
          <a:sy n="64" d="100"/>
        </p:scale>
        <p:origin x="974" y="72"/>
      </p:cViewPr>
      <p:guideLst>
        <p:guide orient="horz" pos="2155"/>
        <p:guide pos="3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939FB8-D3DD-46F8-9D7D-885D4406E2A6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61950" y="685800"/>
            <a:ext cx="61341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EDF69-1185-4D3A-9A85-F1975009BC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358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10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하드웨어적인 시도와 소프트웨어적인 시도를 통해 비콘 값 정확도 개선을 노력한 결과 위치 탐지 정확도는 상당한 발전을 이루었으나</a:t>
            </a:r>
            <a:r>
              <a:rPr lang="en-US" altLang="ko-KR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212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하드웨어적인 시도와 소프트웨어적인 시도를 통해 비콘 값 정확도 개선을 노력한 결과 위치 탐지 정확도는 상당한 발전을 이루었으나</a:t>
            </a:r>
            <a:r>
              <a:rPr lang="en-US" altLang="ko-KR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230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433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037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993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8443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546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95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439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41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998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822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571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256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하드웨어적인 시도와 소프트웨어적인 시도를 통해 비콘 값 정확도 개선을 노력한 결과 위치 탐지 정확도는 상당한 발전을 이루었으나</a:t>
            </a:r>
            <a:r>
              <a:rPr lang="en-US" altLang="ko-KR" sz="1200" dirty="0"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9EDF69-1185-4D3A-9A85-F1975009BC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5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M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6024627" y="4463869"/>
            <a:ext cx="191959" cy="0"/>
          </a:xfrm>
          <a:prstGeom prst="line">
            <a:avLst/>
          </a:prstGeom>
          <a:ln w="15875">
            <a:solidFill>
              <a:srgbClr val="EF3E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 userDrawn="1"/>
        </p:nvGrpSpPr>
        <p:grpSpPr>
          <a:xfrm>
            <a:off x="5776787" y="2124125"/>
            <a:ext cx="687638" cy="687638"/>
            <a:chOff x="4195280" y="2759199"/>
            <a:chExt cx="1498476" cy="1498476"/>
          </a:xfrm>
        </p:grpSpPr>
        <p:sp>
          <p:nvSpPr>
            <p:cNvPr id="10" name="타원 9"/>
            <p:cNvSpPr/>
            <p:nvPr/>
          </p:nvSpPr>
          <p:spPr>
            <a:xfrm>
              <a:off x="4195280" y="2759199"/>
              <a:ext cx="1498476" cy="1498476"/>
            </a:xfrm>
            <a:prstGeom prst="ellipse">
              <a:avLst/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85"/>
            <p:cNvSpPr/>
            <p:nvPr/>
          </p:nvSpPr>
          <p:spPr>
            <a:xfrm>
              <a:off x="4811755" y="3266789"/>
              <a:ext cx="868024" cy="922166"/>
            </a:xfrm>
            <a:custGeom>
              <a:avLst/>
              <a:gdLst/>
              <a:ahLst/>
              <a:cxnLst/>
              <a:rect l="l" t="t" r="r" b="b"/>
              <a:pathLst>
                <a:path w="868023" h="922165">
                  <a:moveTo>
                    <a:pt x="482256" y="0"/>
                  </a:moveTo>
                  <a:lnTo>
                    <a:pt x="868023" y="385767"/>
                  </a:lnTo>
                  <a:cubicBezTo>
                    <a:pt x="820826" y="626282"/>
                    <a:pt x="658330" y="825422"/>
                    <a:pt x="439909" y="922165"/>
                  </a:cubicBezTo>
                  <a:lnTo>
                    <a:pt x="0" y="482256"/>
                  </a:lnTo>
                  <a:close/>
                </a:path>
              </a:pathLst>
            </a:custGeom>
            <a:solidFill>
              <a:srgbClr val="CA191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 flipH="1">
              <a:off x="4511918" y="3196034"/>
              <a:ext cx="712800" cy="681956"/>
              <a:chOff x="2374662" y="2582572"/>
              <a:chExt cx="1499084" cy="1435832"/>
            </a:xfrm>
            <a:solidFill>
              <a:schemeClr val="bg1"/>
            </a:solidFill>
          </p:grpSpPr>
          <p:sp>
            <p:nvSpPr>
              <p:cNvPr id="13" name="양쪽 모서리가 둥근 사각형 12"/>
              <p:cNvSpPr/>
              <p:nvPr/>
            </p:nvSpPr>
            <p:spPr>
              <a:xfrm rot="18900000">
                <a:off x="2374662" y="2582572"/>
                <a:ext cx="607257" cy="143583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양쪽 모서리가 둥근 사각형 13"/>
              <p:cNvSpPr/>
              <p:nvPr/>
            </p:nvSpPr>
            <p:spPr>
              <a:xfrm rot="2700000">
                <a:off x="3197981" y="2683846"/>
                <a:ext cx="607253" cy="74427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1044042" y="2975831"/>
            <a:ext cx="1015312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17" name="텍스트 개체 틀 15"/>
          <p:cNvSpPr>
            <a:spLocks noGrp="1"/>
          </p:cNvSpPr>
          <p:nvPr>
            <p:ph type="body" sz="quarter" idx="11" hasCustomPrompt="1"/>
          </p:nvPr>
        </p:nvSpPr>
        <p:spPr>
          <a:xfrm>
            <a:off x="1044042" y="3570934"/>
            <a:ext cx="1015312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200" baseline="0" dirty="0" smtClean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8" name="텍스트 개체 틀 15"/>
          <p:cNvSpPr>
            <a:spLocks noGrp="1"/>
          </p:cNvSpPr>
          <p:nvPr>
            <p:ph type="body" sz="quarter" idx="12" hasCustomPrompt="1"/>
          </p:nvPr>
        </p:nvSpPr>
        <p:spPr>
          <a:xfrm>
            <a:off x="1044134" y="4133477"/>
            <a:ext cx="10153128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300" dirty="0" smtClean="0">
                <a:solidFill>
                  <a:srgbClr val="EF3E36"/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9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44134" y="4585681"/>
            <a:ext cx="1015312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NAME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655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4566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M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6024627" y="4463869"/>
            <a:ext cx="191959" cy="0"/>
          </a:xfrm>
          <a:prstGeom prst="line">
            <a:avLst/>
          </a:prstGeom>
          <a:ln w="15875">
            <a:solidFill>
              <a:srgbClr val="EF3E3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1044042" y="2975831"/>
            <a:ext cx="1015312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17" name="텍스트 개체 틀 15"/>
          <p:cNvSpPr>
            <a:spLocks noGrp="1"/>
          </p:cNvSpPr>
          <p:nvPr>
            <p:ph type="body" sz="quarter" idx="11" hasCustomPrompt="1"/>
          </p:nvPr>
        </p:nvSpPr>
        <p:spPr>
          <a:xfrm>
            <a:off x="1044042" y="3570934"/>
            <a:ext cx="1015312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200" baseline="0" dirty="0" smtClean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8" name="텍스트 개체 틀 15"/>
          <p:cNvSpPr>
            <a:spLocks noGrp="1"/>
          </p:cNvSpPr>
          <p:nvPr>
            <p:ph type="body" sz="quarter" idx="12" hasCustomPrompt="1"/>
          </p:nvPr>
        </p:nvSpPr>
        <p:spPr>
          <a:xfrm>
            <a:off x="1044134" y="4133477"/>
            <a:ext cx="10153128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300" dirty="0" smtClean="0">
                <a:solidFill>
                  <a:srgbClr val="EF3E36"/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9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44134" y="4585681"/>
            <a:ext cx="1015312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 algn="ctr"/>
            <a:r>
              <a:rPr lang="en-US" altLang="ko-KR" dirty="0"/>
              <a:t>NAME</a:t>
            </a:r>
            <a:endParaRPr lang="ko-KR" altLang="en-US" dirty="0"/>
          </a:p>
        </p:txBody>
      </p:sp>
      <p:grpSp>
        <p:nvGrpSpPr>
          <p:cNvPr id="15" name="그룹 14"/>
          <p:cNvGrpSpPr/>
          <p:nvPr userDrawn="1"/>
        </p:nvGrpSpPr>
        <p:grpSpPr>
          <a:xfrm>
            <a:off x="5929583" y="2233962"/>
            <a:ext cx="488580" cy="467964"/>
            <a:chOff x="2374662" y="2582572"/>
            <a:chExt cx="1499084" cy="1435832"/>
          </a:xfrm>
        </p:grpSpPr>
        <p:sp>
          <p:nvSpPr>
            <p:cNvPr id="20" name="양쪽 모서리가 둥근 사각형 19"/>
            <p:cNvSpPr/>
            <p:nvPr/>
          </p:nvSpPr>
          <p:spPr>
            <a:xfrm rot="18900000">
              <a:off x="2374662" y="2582572"/>
              <a:ext cx="607257" cy="143583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2700000">
              <a:off x="3197981" y="2683846"/>
              <a:ext cx="607253" cy="74427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1520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텍스트 개체 틀 15"/>
          <p:cNvSpPr>
            <a:spLocks noGrp="1"/>
          </p:cNvSpPr>
          <p:nvPr>
            <p:ph type="body" sz="quarter" idx="19" hasCustomPrompt="1"/>
          </p:nvPr>
        </p:nvSpPr>
        <p:spPr>
          <a:xfrm>
            <a:off x="9183042" y="2484165"/>
            <a:ext cx="22846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</a:lstStyle>
          <a:p>
            <a:pPr algn="l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2008 - 2015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30" name="텍스트 개체 틀 15"/>
          <p:cNvSpPr>
            <a:spLocks noGrp="1"/>
          </p:cNvSpPr>
          <p:nvPr>
            <p:ph type="body" sz="quarter" idx="20" hasCustomPrompt="1"/>
          </p:nvPr>
        </p:nvSpPr>
        <p:spPr>
          <a:xfrm>
            <a:off x="9183042" y="2692738"/>
            <a:ext cx="228465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defRPr>
            </a:lvl1pPr>
          </a:lstStyle>
          <a:p>
            <a:pPr marL="0" lvl="0"/>
            <a:r>
              <a: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rPr>
              <a:t>STEP 03</a:t>
            </a:r>
          </a:p>
        </p:txBody>
      </p:sp>
      <p:sp>
        <p:nvSpPr>
          <p:cNvPr id="31" name="텍스트 개체 틀 15"/>
          <p:cNvSpPr>
            <a:spLocks noGrp="1"/>
          </p:cNvSpPr>
          <p:nvPr>
            <p:ph type="body" sz="quarter" idx="21" hasCustomPrompt="1"/>
          </p:nvPr>
        </p:nvSpPr>
        <p:spPr>
          <a:xfrm>
            <a:off x="9183042" y="2969378"/>
            <a:ext cx="228465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en-US" altLang="ko-KR" sz="1600" spc="-4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defRPr>
            </a:lvl1pPr>
          </a:lstStyle>
          <a:p>
            <a:pPr marL="0" lvl="0"/>
            <a:r>
              <a:rPr lang="en-US" altLang="ko-KR" sz="1600" spc="-4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Work Experience</a:t>
            </a:r>
          </a:p>
        </p:txBody>
      </p:sp>
      <p:sp>
        <p:nvSpPr>
          <p:cNvPr id="26" name="텍스트 개체 틀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42936" y="4369073"/>
            <a:ext cx="22846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</a:lstStyle>
          <a:p>
            <a:pPr algn="l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2008 - 2015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7" name="텍스트 개체 틀 15"/>
          <p:cNvSpPr>
            <a:spLocks noGrp="1"/>
          </p:cNvSpPr>
          <p:nvPr>
            <p:ph type="body" sz="quarter" idx="17" hasCustomPrompt="1"/>
          </p:nvPr>
        </p:nvSpPr>
        <p:spPr>
          <a:xfrm>
            <a:off x="5542936" y="4577646"/>
            <a:ext cx="228465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defRPr>
            </a:lvl1pPr>
          </a:lstStyle>
          <a:p>
            <a:pPr marL="0" lvl="0"/>
            <a:r>
              <a: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rPr>
              <a:t>STEP 02</a:t>
            </a:r>
          </a:p>
        </p:txBody>
      </p:sp>
      <p:sp>
        <p:nvSpPr>
          <p:cNvPr id="28" name="텍스트 개체 틀 15"/>
          <p:cNvSpPr>
            <a:spLocks noGrp="1"/>
          </p:cNvSpPr>
          <p:nvPr>
            <p:ph type="body" sz="quarter" idx="18" hasCustomPrompt="1"/>
          </p:nvPr>
        </p:nvSpPr>
        <p:spPr>
          <a:xfrm>
            <a:off x="5542936" y="4854286"/>
            <a:ext cx="228465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en-US" altLang="ko-KR" sz="1600" spc="-4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defRPr>
            </a:lvl1pPr>
          </a:lstStyle>
          <a:p>
            <a:pPr marL="0" lvl="0"/>
            <a:r>
              <a:rPr lang="en-US" altLang="ko-KR" sz="1600" spc="-4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Work Experience</a:t>
            </a: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720006" y="3899417"/>
            <a:ext cx="10802358" cy="177036"/>
            <a:chOff x="720006" y="3763611"/>
            <a:chExt cx="10802358" cy="177036"/>
          </a:xfrm>
        </p:grpSpPr>
        <p:cxnSp>
          <p:nvCxnSpPr>
            <p:cNvPr id="3" name="직선 연결선 2"/>
            <p:cNvCxnSpPr>
              <a:endCxn id="4" idx="4"/>
            </p:cNvCxnSpPr>
            <p:nvPr/>
          </p:nvCxnSpPr>
          <p:spPr>
            <a:xfrm>
              <a:off x="720006" y="3852129"/>
              <a:ext cx="10802358" cy="0"/>
            </a:xfrm>
            <a:prstGeom prst="line">
              <a:avLst/>
            </a:prstGeom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자유형 3"/>
            <p:cNvSpPr/>
            <p:nvPr/>
          </p:nvSpPr>
          <p:spPr>
            <a:xfrm rot="13500000">
              <a:off x="11322410" y="3763611"/>
              <a:ext cx="177036" cy="177036"/>
            </a:xfrm>
            <a:custGeom>
              <a:avLst/>
              <a:gdLst>
                <a:gd name="connsiteX0" fmla="*/ 1854556 w 1854556"/>
                <a:gd name="connsiteY0" fmla="*/ 1854556 h 1854556"/>
                <a:gd name="connsiteX1" fmla="*/ 0 w 1854556"/>
                <a:gd name="connsiteY1" fmla="*/ 1854556 h 1854556"/>
                <a:gd name="connsiteX2" fmla="*/ 0 w 1854556"/>
                <a:gd name="connsiteY2" fmla="*/ 0 h 1854556"/>
                <a:gd name="connsiteX3" fmla="*/ 101835 w 1854556"/>
                <a:gd name="connsiteY3" fmla="*/ 101835 h 1854556"/>
                <a:gd name="connsiteX4" fmla="*/ 101835 w 1854556"/>
                <a:gd name="connsiteY4" fmla="*/ 1752721 h 1854556"/>
                <a:gd name="connsiteX5" fmla="*/ 1752721 w 1854556"/>
                <a:gd name="connsiteY5" fmla="*/ 1752721 h 185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4556" h="1854556">
                  <a:moveTo>
                    <a:pt x="1854556" y="1854556"/>
                  </a:moveTo>
                  <a:lnTo>
                    <a:pt x="0" y="1854556"/>
                  </a:lnTo>
                  <a:lnTo>
                    <a:pt x="0" y="0"/>
                  </a:lnTo>
                  <a:lnTo>
                    <a:pt x="101835" y="101835"/>
                  </a:lnTo>
                  <a:lnTo>
                    <a:pt x="101835" y="1752721"/>
                  </a:lnTo>
                  <a:lnTo>
                    <a:pt x="1752721" y="175272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타원 4"/>
          <p:cNvSpPr/>
          <p:nvPr userDrawn="1"/>
        </p:nvSpPr>
        <p:spPr>
          <a:xfrm>
            <a:off x="1156470" y="3908996"/>
            <a:ext cx="158254" cy="158254"/>
          </a:xfrm>
          <a:prstGeom prst="ellipse">
            <a:avLst/>
          </a:prstGeom>
          <a:solidFill>
            <a:srgbClr val="05DBE3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 userDrawn="1"/>
        </p:nvSpPr>
        <p:spPr>
          <a:xfrm>
            <a:off x="8421353" y="3908807"/>
            <a:ext cx="158254" cy="158254"/>
          </a:xfrm>
          <a:prstGeom prst="ellipse">
            <a:avLst/>
          </a:prstGeom>
          <a:solidFill>
            <a:srgbClr val="05DBE3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 userDrawn="1"/>
        </p:nvSpPr>
        <p:spPr>
          <a:xfrm>
            <a:off x="4788911" y="3910517"/>
            <a:ext cx="158254" cy="158254"/>
          </a:xfrm>
          <a:prstGeom prst="ellipse">
            <a:avLst/>
          </a:prstGeom>
          <a:solidFill>
            <a:srgbClr val="05DBE3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15"/>
          <p:cNvSpPr>
            <a:spLocks noGrp="1"/>
          </p:cNvSpPr>
          <p:nvPr>
            <p:ph type="body" sz="quarter" idx="10" hasCustomPrompt="1"/>
          </p:nvPr>
        </p:nvSpPr>
        <p:spPr>
          <a:xfrm>
            <a:off x="4788910" y="2494614"/>
            <a:ext cx="3043748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ko-KR" altLang="en-US" sz="1250" dirty="0" smtClean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pPr marL="0" lvl="0"/>
            <a:r>
              <a:rPr lang="en-US" altLang="ko-KR" dirty="0"/>
              <a:t>Learned more </a:t>
            </a:r>
          </a:p>
          <a:p>
            <a:pPr marL="0" lvl="0"/>
            <a:r>
              <a:rPr lang="en-US" altLang="ko-KR" dirty="0"/>
              <a:t>about its Business environment </a:t>
            </a:r>
          </a:p>
          <a:p>
            <a:pPr marL="0" lvl="0"/>
            <a:r>
              <a:rPr lang="en-US" altLang="ko-KR" dirty="0"/>
              <a:t>through a long-term experience in VN</a:t>
            </a:r>
          </a:p>
        </p:txBody>
      </p:sp>
      <p:sp>
        <p:nvSpPr>
          <p:cNvPr id="12" name="텍스트 개체 틀 15"/>
          <p:cNvSpPr>
            <a:spLocks noGrp="1"/>
          </p:cNvSpPr>
          <p:nvPr>
            <p:ph type="body" sz="quarter" idx="11" hasCustomPrompt="1"/>
          </p:nvPr>
        </p:nvSpPr>
        <p:spPr>
          <a:xfrm>
            <a:off x="1156469" y="4455432"/>
            <a:ext cx="3043748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ko-KR" altLang="en-US" sz="1250" dirty="0" smtClean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Gained lots of skill from E.Land Group,</a:t>
            </a: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which is Korea's first and largest </a:t>
            </a: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integrated fashion and retail company</a:t>
            </a:r>
          </a:p>
        </p:txBody>
      </p:sp>
      <p:sp>
        <p:nvSpPr>
          <p:cNvPr id="13" name="텍스트 개체 틀 15"/>
          <p:cNvSpPr>
            <a:spLocks noGrp="1"/>
          </p:cNvSpPr>
          <p:nvPr>
            <p:ph type="body" sz="quarter" idx="12" hasCustomPrompt="1"/>
          </p:nvPr>
        </p:nvSpPr>
        <p:spPr>
          <a:xfrm>
            <a:off x="8421351" y="4455248"/>
            <a:ext cx="3043748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ko-KR" altLang="en-US" sz="1250" dirty="0" smtClean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</a:lstStyle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Broad and well-established </a:t>
            </a: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business network as well as an affinity </a:t>
            </a: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for latest trends in the industry </a:t>
            </a:r>
          </a:p>
        </p:txBody>
      </p:sp>
      <p:sp>
        <p:nvSpPr>
          <p:cNvPr id="23" name="텍스트 개체 틀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15563" y="2494614"/>
            <a:ext cx="22846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</a:lstStyle>
          <a:p>
            <a:pPr algn="l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2008 - 2015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4" name="텍스트 개체 틀 15"/>
          <p:cNvSpPr>
            <a:spLocks noGrp="1"/>
          </p:cNvSpPr>
          <p:nvPr>
            <p:ph type="body" sz="quarter" idx="14" hasCustomPrompt="1"/>
          </p:nvPr>
        </p:nvSpPr>
        <p:spPr>
          <a:xfrm>
            <a:off x="1915563" y="2703187"/>
            <a:ext cx="228465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defRPr>
            </a:lvl1pPr>
          </a:lstStyle>
          <a:p>
            <a:pPr marL="0" lvl="0"/>
            <a:r>
              <a:rPr lang="en-US" altLang="ko-KR" sz="140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rPr>
              <a:t>STEP 01</a:t>
            </a:r>
          </a:p>
        </p:txBody>
      </p:sp>
      <p:sp>
        <p:nvSpPr>
          <p:cNvPr id="25" name="텍스트 개체 틀 15"/>
          <p:cNvSpPr>
            <a:spLocks noGrp="1"/>
          </p:cNvSpPr>
          <p:nvPr>
            <p:ph type="body" sz="quarter" idx="15" hasCustomPrompt="1"/>
          </p:nvPr>
        </p:nvSpPr>
        <p:spPr>
          <a:xfrm>
            <a:off x="1915563" y="2979827"/>
            <a:ext cx="228465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en-US" altLang="ko-KR" sz="1600" spc="-4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defRPr>
            </a:lvl1pPr>
          </a:lstStyle>
          <a:p>
            <a:pPr marL="0" lvl="0"/>
            <a:r>
              <a:rPr lang="en-US" altLang="ko-KR" sz="1600" spc="-4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Work Experience</a:t>
            </a:r>
          </a:p>
        </p:txBody>
      </p:sp>
      <p:grpSp>
        <p:nvGrpSpPr>
          <p:cNvPr id="33" name="그룹 32"/>
          <p:cNvGrpSpPr/>
          <p:nvPr userDrawn="1"/>
        </p:nvGrpSpPr>
        <p:grpSpPr>
          <a:xfrm>
            <a:off x="783305" y="527442"/>
            <a:ext cx="331936" cy="317927"/>
            <a:chOff x="5929583" y="2341290"/>
            <a:chExt cx="488581" cy="467964"/>
          </a:xfrm>
        </p:grpSpPr>
        <p:sp>
          <p:nvSpPr>
            <p:cNvPr id="34" name="양쪽 모서리가 둥근 사각형 33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양쪽 모서리가 둥근 사각형 34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9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74454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ko-KR" altLang="en-US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Achievements</a:t>
            </a:r>
          </a:p>
        </p:txBody>
      </p:sp>
    </p:spTree>
    <p:extLst>
      <p:ext uri="{BB962C8B-B14F-4D97-AF65-F5344CB8AC3E}">
        <p14:creationId xmlns:p14="http://schemas.microsoft.com/office/powerpoint/2010/main" val="404388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783305" y="527442"/>
            <a:ext cx="331936" cy="317927"/>
            <a:chOff x="5929583" y="2341290"/>
            <a:chExt cx="488581" cy="467964"/>
          </a:xfrm>
        </p:grpSpPr>
        <p:sp>
          <p:nvSpPr>
            <p:cNvPr id="3" name="양쪽 모서리가 둥근 사각형 2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양쪽 모서리가 둥근 사각형 3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5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8076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ko-KR" altLang="en-US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Achievements</a:t>
            </a:r>
          </a:p>
        </p:txBody>
      </p:sp>
      <p:sp>
        <p:nvSpPr>
          <p:cNvPr id="45" name="텍스트 개체 틀 44"/>
          <p:cNvSpPr>
            <a:spLocks noGrp="1"/>
          </p:cNvSpPr>
          <p:nvPr>
            <p:ph type="body" sz="quarter" idx="35" hasCustomPrompt="1"/>
          </p:nvPr>
        </p:nvSpPr>
        <p:spPr>
          <a:xfrm>
            <a:off x="720555" y="1316135"/>
            <a:ext cx="108076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ko-KR" altLang="en-US" sz="140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Comparative Advantages</a:t>
            </a:r>
          </a:p>
        </p:txBody>
      </p:sp>
    </p:spTree>
    <p:extLst>
      <p:ext uri="{BB962C8B-B14F-4D97-AF65-F5344CB8AC3E}">
        <p14:creationId xmlns:p14="http://schemas.microsoft.com/office/powerpoint/2010/main" val="2589693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5987442" y="527442"/>
            <a:ext cx="331936" cy="317927"/>
            <a:chOff x="5929583" y="2341290"/>
            <a:chExt cx="488581" cy="467964"/>
          </a:xfrm>
        </p:grpSpPr>
        <p:sp>
          <p:nvSpPr>
            <p:cNvPr id="3" name="양쪽 모서리가 둥근 사각형 2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양쪽 모서리가 둥근 사각형 3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5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8076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Achievements</a:t>
            </a:r>
          </a:p>
        </p:txBody>
      </p:sp>
      <p:sp>
        <p:nvSpPr>
          <p:cNvPr id="45" name="텍스트 개체 틀 44"/>
          <p:cNvSpPr>
            <a:spLocks noGrp="1"/>
          </p:cNvSpPr>
          <p:nvPr>
            <p:ph type="body" sz="quarter" idx="35" hasCustomPrompt="1"/>
          </p:nvPr>
        </p:nvSpPr>
        <p:spPr>
          <a:xfrm>
            <a:off x="720555" y="1316135"/>
            <a:ext cx="108076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buFontTx/>
              <a:buNone/>
              <a:defRPr lang="ko-KR" altLang="en-US" sz="140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Comparative Advantages</a:t>
            </a:r>
          </a:p>
        </p:txBody>
      </p:sp>
    </p:spTree>
    <p:extLst>
      <p:ext uri="{BB962C8B-B14F-4D97-AF65-F5344CB8AC3E}">
        <p14:creationId xmlns:p14="http://schemas.microsoft.com/office/powerpoint/2010/main" val="320039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" y="10775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783305" y="527442"/>
            <a:ext cx="331936" cy="317927"/>
            <a:chOff x="5929583" y="2341290"/>
            <a:chExt cx="488581" cy="467964"/>
          </a:xfrm>
        </p:grpSpPr>
        <p:sp>
          <p:nvSpPr>
            <p:cNvPr id="3" name="양쪽 모서리가 둥근 사각형 2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양쪽 모서리가 둥근 사각형 3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5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8076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ko-KR" altLang="en-US" sz="20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One Page Summary</a:t>
            </a:r>
          </a:p>
        </p:txBody>
      </p:sp>
      <p:sp>
        <p:nvSpPr>
          <p:cNvPr id="45" name="텍스트 개체 틀 44"/>
          <p:cNvSpPr>
            <a:spLocks noGrp="1"/>
          </p:cNvSpPr>
          <p:nvPr>
            <p:ph type="body" sz="quarter" idx="35" hasCustomPrompt="1"/>
          </p:nvPr>
        </p:nvSpPr>
        <p:spPr>
          <a:xfrm>
            <a:off x="720555" y="1316135"/>
            <a:ext cx="108076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ko-KR" altLang="en-US" sz="140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Comparative Advantages</a:t>
            </a:r>
          </a:p>
        </p:txBody>
      </p:sp>
      <p:grpSp>
        <p:nvGrpSpPr>
          <p:cNvPr id="8" name="그룹 7"/>
          <p:cNvGrpSpPr/>
          <p:nvPr userDrawn="1"/>
        </p:nvGrpSpPr>
        <p:grpSpPr>
          <a:xfrm>
            <a:off x="709871" y="1683451"/>
            <a:ext cx="10802709" cy="4574476"/>
            <a:chOff x="709871" y="1683451"/>
            <a:chExt cx="10802709" cy="4574476"/>
          </a:xfrm>
        </p:grpSpPr>
        <p:sp>
          <p:nvSpPr>
            <p:cNvPr id="9" name="직사각형 8"/>
            <p:cNvSpPr/>
            <p:nvPr/>
          </p:nvSpPr>
          <p:spPr>
            <a:xfrm>
              <a:off x="709871" y="1683451"/>
              <a:ext cx="1966270" cy="30567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tlCol="0" anchor="t"/>
            <a:lstStyle/>
            <a:p>
              <a:pPr>
                <a:spcBef>
                  <a:spcPts val="0"/>
                </a:spcBef>
              </a:pPr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Key Partners</a:t>
              </a:r>
              <a:endParaRPr lang="ko-KR" altLang="en-US" sz="10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709871" y="4809994"/>
              <a:ext cx="5603870" cy="144793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tlCol="0" anchor="t"/>
            <a:lstStyle/>
            <a:p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Cost</a:t>
              </a:r>
              <a:endParaRPr lang="ko-KR" altLang="en-US" sz="10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388500" y="4809994"/>
              <a:ext cx="5124080" cy="14479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tlCol="0" anchor="t"/>
            <a:lstStyle/>
            <a:p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Revenue Streams</a:t>
              </a:r>
              <a:endParaRPr lang="ko-KR" altLang="en-US" sz="10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2746932" y="1683451"/>
              <a:ext cx="2654465" cy="3056748"/>
              <a:chOff x="3312294" y="2287425"/>
              <a:chExt cx="1944216" cy="2637733"/>
            </a:xfrm>
          </p:grpSpPr>
          <p:sp>
            <p:nvSpPr>
              <p:cNvPr id="18" name="직사각형 17"/>
              <p:cNvSpPr/>
              <p:nvPr/>
            </p:nvSpPr>
            <p:spPr>
              <a:xfrm>
                <a:off x="3312294" y="2287425"/>
                <a:ext cx="1944216" cy="1296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72000" rtlCol="0" anchor="t"/>
              <a:lstStyle/>
              <a:p>
                <a:r>
                  <a:rPr lang="en-US" altLang="ko-KR" sz="1050" dirty="0">
                    <a:solidFill>
                      <a:srgbClr val="05DBE3"/>
                    </a:solidFill>
                    <a:latin typeface="Noto Sans CJK KR Medium" pitchFamily="34" charset="-127"/>
                    <a:ea typeface="Noto Sans CJK KR Medium" pitchFamily="34" charset="-127"/>
                  </a:rPr>
                  <a:t>Key Activities</a:t>
                </a:r>
                <a:endParaRPr lang="ko-KR" altLang="en-US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3312294" y="3641096"/>
                <a:ext cx="1944216" cy="128406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72000" rtlCol="0" anchor="t"/>
              <a:lstStyle/>
              <a:p>
                <a:r>
                  <a:rPr lang="en-US" altLang="ko-KR" sz="1050" dirty="0">
                    <a:solidFill>
                      <a:srgbClr val="05DBE3"/>
                    </a:solidFill>
                    <a:latin typeface="Noto Sans CJK KR Medium" pitchFamily="34" charset="-127"/>
                    <a:ea typeface="Noto Sans CJK KR Medium" pitchFamily="34" charset="-127"/>
                  </a:rPr>
                  <a:t>Key Sources</a:t>
                </a:r>
                <a:endParaRPr lang="ko-KR" altLang="en-US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5472188" y="1683451"/>
              <a:ext cx="1966270" cy="30567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tlCol="0" anchor="t"/>
            <a:lstStyle/>
            <a:p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Offer</a:t>
              </a:r>
              <a:endParaRPr lang="ko-KR" altLang="en-US" sz="10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endParaRPr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7509249" y="1683452"/>
              <a:ext cx="1966270" cy="3061856"/>
              <a:chOff x="7505280" y="1683452"/>
              <a:chExt cx="1966270" cy="3061856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7505280" y="1683452"/>
                <a:ext cx="1966270" cy="137892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72000" rtlCol="0" anchor="t"/>
              <a:lstStyle/>
              <a:p>
                <a:r>
                  <a:rPr lang="en-US" altLang="ko-KR" sz="1050" dirty="0">
                    <a:solidFill>
                      <a:srgbClr val="05DBE3"/>
                    </a:solidFill>
                    <a:latin typeface="Noto Sans CJK KR Medium" pitchFamily="34" charset="-127"/>
                    <a:ea typeface="Noto Sans CJK KR Medium" pitchFamily="34" charset="-127"/>
                  </a:rPr>
                  <a:t>Customer</a:t>
                </a:r>
              </a:p>
              <a:p>
                <a:r>
                  <a:rPr lang="en-US" altLang="ko-KR" sz="1050" dirty="0">
                    <a:solidFill>
                      <a:srgbClr val="05DBE3"/>
                    </a:solidFill>
                    <a:latin typeface="Noto Sans CJK KR Medium" pitchFamily="34" charset="-127"/>
                    <a:ea typeface="Noto Sans CJK KR Medium" pitchFamily="34" charset="-127"/>
                  </a:rPr>
                  <a:t>Relationship</a:t>
                </a:r>
                <a:endParaRPr lang="ko-KR" altLang="en-US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endParaRPr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7505280" y="3131390"/>
                <a:ext cx="1966270" cy="161391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8000" tIns="72000" rtlCol="0" anchor="t"/>
              <a:lstStyle/>
              <a:p>
                <a:r>
                  <a:rPr lang="en-US" altLang="ko-KR" sz="1050" dirty="0">
                    <a:solidFill>
                      <a:srgbClr val="05DBE3"/>
                    </a:solidFill>
                    <a:latin typeface="Noto Sans CJK KR Medium" pitchFamily="34" charset="-127"/>
                    <a:ea typeface="Noto Sans CJK KR Medium" pitchFamily="34" charset="-127"/>
                  </a:rPr>
                  <a:t>Channels</a:t>
                </a:r>
                <a:endParaRPr lang="ko-KR" altLang="en-US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endParaRPr>
              </a:p>
            </p:txBody>
          </p:sp>
        </p:grpSp>
        <p:sp>
          <p:nvSpPr>
            <p:cNvPr id="15" name="직사각형 14"/>
            <p:cNvSpPr/>
            <p:nvPr/>
          </p:nvSpPr>
          <p:spPr>
            <a:xfrm>
              <a:off x="9546310" y="1683451"/>
              <a:ext cx="1966270" cy="306185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tlCol="0" anchor="t"/>
            <a:lstStyle/>
            <a:p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Customer</a:t>
              </a:r>
            </a:p>
            <a:p>
              <a:r>
                <a:rPr lang="en-US" altLang="ko-KR" sz="1050" dirty="0">
                  <a:solidFill>
                    <a:srgbClr val="05DBE3"/>
                  </a:solidFill>
                  <a:latin typeface="Noto Sans CJK KR Medium" pitchFamily="34" charset="-127"/>
                  <a:ea typeface="Noto Sans CJK KR Medium" pitchFamily="34" charset="-127"/>
                </a:rPr>
                <a:t>Segments</a:t>
              </a:r>
              <a:endParaRPr lang="ko-KR" altLang="en-US" sz="10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endParaRPr>
            </a:p>
          </p:txBody>
        </p:sp>
      </p:grpSp>
      <p:sp>
        <p:nvSpPr>
          <p:cNvPr id="21" name="텍스트 개체 틀 20"/>
          <p:cNvSpPr>
            <a:spLocks noGrp="1"/>
          </p:cNvSpPr>
          <p:nvPr>
            <p:ph type="body" sz="quarter" idx="36" hasCustomPrompt="1"/>
          </p:nvPr>
        </p:nvSpPr>
        <p:spPr>
          <a:xfrm>
            <a:off x="816032" y="2124125"/>
            <a:ext cx="1754640" cy="249963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3" name="텍스트 개체 틀 20"/>
          <p:cNvSpPr>
            <a:spLocks noGrp="1"/>
          </p:cNvSpPr>
          <p:nvPr>
            <p:ph type="body" sz="quarter" idx="37" hasCustomPrompt="1"/>
          </p:nvPr>
        </p:nvSpPr>
        <p:spPr>
          <a:xfrm>
            <a:off x="2855343" y="2124125"/>
            <a:ext cx="2449901" cy="95550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342900" indent="-342900">
              <a:buFontTx/>
              <a:buNone/>
              <a:defRPr lang="ko-KR" altLang="en-US" sz="1100" b="0" spc="-20" baseline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marL="0" lvl="0" indent="0">
              <a:spcBef>
                <a:spcPts val="0"/>
              </a:spcBef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4" name="텍스트 개체 틀 20"/>
          <p:cNvSpPr>
            <a:spLocks noGrp="1"/>
          </p:cNvSpPr>
          <p:nvPr>
            <p:ph type="body" sz="quarter" idx="38" hasCustomPrompt="1"/>
          </p:nvPr>
        </p:nvSpPr>
        <p:spPr>
          <a:xfrm>
            <a:off x="2849213" y="3680274"/>
            <a:ext cx="2449901" cy="95550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5" name="텍스트 개체 틀 20"/>
          <p:cNvSpPr>
            <a:spLocks noGrp="1"/>
          </p:cNvSpPr>
          <p:nvPr>
            <p:ph type="body" sz="quarter" idx="39" hasCustomPrompt="1"/>
          </p:nvPr>
        </p:nvSpPr>
        <p:spPr>
          <a:xfrm>
            <a:off x="5579047" y="2121976"/>
            <a:ext cx="1765696" cy="251903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6" name="텍스트 개체 틀 20"/>
          <p:cNvSpPr>
            <a:spLocks noGrp="1"/>
          </p:cNvSpPr>
          <p:nvPr>
            <p:ph type="body" sz="quarter" idx="40" hasCustomPrompt="1"/>
          </p:nvPr>
        </p:nvSpPr>
        <p:spPr>
          <a:xfrm>
            <a:off x="7618162" y="2285999"/>
            <a:ext cx="1765696" cy="6728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7" name="텍스트 개체 틀 20"/>
          <p:cNvSpPr>
            <a:spLocks noGrp="1"/>
          </p:cNvSpPr>
          <p:nvPr>
            <p:ph type="body" sz="quarter" idx="41" hasCustomPrompt="1"/>
          </p:nvPr>
        </p:nvSpPr>
        <p:spPr>
          <a:xfrm>
            <a:off x="7624148" y="3589193"/>
            <a:ext cx="1765696" cy="105521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8" name="텍스트 개체 틀 20"/>
          <p:cNvSpPr>
            <a:spLocks noGrp="1"/>
          </p:cNvSpPr>
          <p:nvPr>
            <p:ph type="body" sz="quarter" idx="42" hasCustomPrompt="1"/>
          </p:nvPr>
        </p:nvSpPr>
        <p:spPr>
          <a:xfrm>
            <a:off x="9655223" y="2294627"/>
            <a:ext cx="1765696" cy="234115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9" name="텍스트 개체 틀 20"/>
          <p:cNvSpPr>
            <a:spLocks noGrp="1"/>
          </p:cNvSpPr>
          <p:nvPr>
            <p:ph type="body" sz="quarter" idx="43" hasCustomPrompt="1"/>
          </p:nvPr>
        </p:nvSpPr>
        <p:spPr>
          <a:xfrm>
            <a:off x="820321" y="5220469"/>
            <a:ext cx="5390697" cy="9215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30" name="텍스트 개체 틀 20"/>
          <p:cNvSpPr>
            <a:spLocks noGrp="1"/>
          </p:cNvSpPr>
          <p:nvPr>
            <p:ph type="body" sz="quarter" idx="44" hasCustomPrompt="1"/>
          </p:nvPr>
        </p:nvSpPr>
        <p:spPr>
          <a:xfrm>
            <a:off x="6502175" y="5220469"/>
            <a:ext cx="4919199" cy="9215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100" b="0" spc="-20" baseline="0" dirty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</a:lstStyle>
          <a:p>
            <a:pPr marL="0" lvl="0" indent="0">
              <a:spcBef>
                <a:spcPts val="0"/>
              </a:spcBef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39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783305" y="527442"/>
            <a:ext cx="331936" cy="317927"/>
            <a:chOff x="5929583" y="2341290"/>
            <a:chExt cx="488581" cy="467964"/>
          </a:xfrm>
        </p:grpSpPr>
        <p:sp>
          <p:nvSpPr>
            <p:cNvPr id="3" name="양쪽 모서리가 둥근 사각형 2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양쪽 모서리가 둥근 사각형 3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5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8076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ko-KR" altLang="en-US" sz="20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SWOT Analysis</a:t>
            </a:r>
          </a:p>
        </p:txBody>
      </p:sp>
      <p:sp>
        <p:nvSpPr>
          <p:cNvPr id="45" name="텍스트 개체 틀 44"/>
          <p:cNvSpPr>
            <a:spLocks noGrp="1"/>
          </p:cNvSpPr>
          <p:nvPr>
            <p:ph type="body" sz="quarter" idx="35" hasCustomPrompt="1"/>
          </p:nvPr>
        </p:nvSpPr>
        <p:spPr>
          <a:xfrm>
            <a:off x="720555" y="1316135"/>
            <a:ext cx="108076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ko-KR" altLang="en-US" sz="140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Comparative Advantages</a:t>
            </a:r>
          </a:p>
        </p:txBody>
      </p:sp>
      <p:sp>
        <p:nvSpPr>
          <p:cNvPr id="12" name="직사각형 11"/>
          <p:cNvSpPr/>
          <p:nvPr userDrawn="1"/>
        </p:nvSpPr>
        <p:spPr>
          <a:xfrm>
            <a:off x="712580" y="2242843"/>
            <a:ext cx="2509087" cy="21544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 algn="ctr"/>
            <a:r>
              <a:rPr lang="en-US" altLang="ko-KR" sz="1400" spc="-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rPr>
              <a:t>STRENGTH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3477380" y="2242843"/>
            <a:ext cx="2515792" cy="215444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lvl="0" algn="ctr"/>
            <a:r>
              <a:rPr lang="en-US" altLang="ko-KR" sz="1400" spc="-50" dirty="0">
                <a:solidFill>
                  <a:schemeClr val="bg1">
                    <a:lumMod val="75000"/>
                  </a:schemeClr>
                </a:solidFill>
                <a:latin typeface="Noto Sans CJK KR Medium" pitchFamily="34" charset="-127"/>
                <a:ea typeface="Noto Sans CJK KR Medium" pitchFamily="34" charset="-127"/>
              </a:rPr>
              <a:t>WEAKNESS</a:t>
            </a:r>
          </a:p>
        </p:txBody>
      </p:sp>
      <p:sp>
        <p:nvSpPr>
          <p:cNvPr id="14" name="직사각형 13"/>
          <p:cNvSpPr/>
          <p:nvPr userDrawn="1"/>
        </p:nvSpPr>
        <p:spPr>
          <a:xfrm>
            <a:off x="6245533" y="2242843"/>
            <a:ext cx="2515792" cy="21544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 algn="ctr"/>
            <a:r>
              <a:rPr lang="en-US" altLang="ko-KR" sz="1400" spc="-50" dirty="0">
                <a:solidFill>
                  <a:srgbClr val="05DBE3"/>
                </a:solidFill>
                <a:latin typeface="Noto Sans CJK KR Medium" pitchFamily="34" charset="-127"/>
                <a:ea typeface="Noto Sans CJK KR Medium" pitchFamily="34" charset="-127"/>
              </a:rPr>
              <a:t>OPPORTUNIES</a:t>
            </a:r>
          </a:p>
        </p:txBody>
      </p:sp>
      <p:sp>
        <p:nvSpPr>
          <p:cNvPr id="15" name="직사각형 14"/>
          <p:cNvSpPr/>
          <p:nvPr userDrawn="1"/>
        </p:nvSpPr>
        <p:spPr>
          <a:xfrm>
            <a:off x="9013685" y="2242843"/>
            <a:ext cx="2515792" cy="215444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lvl="0" algn="ctr"/>
            <a:r>
              <a:rPr lang="en-US" altLang="ko-KR" sz="1400" spc="-50" dirty="0">
                <a:solidFill>
                  <a:schemeClr val="bg1">
                    <a:lumMod val="75000"/>
                  </a:schemeClr>
                </a:solidFill>
                <a:latin typeface="Noto Sans CJK KR Medium" pitchFamily="34" charset="-127"/>
                <a:ea typeface="Noto Sans CJK KR Medium" pitchFamily="34" charset="-127"/>
              </a:rPr>
              <a:t>THREAT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709227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3477380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8" name="직사각형 17"/>
          <p:cNvSpPr/>
          <p:nvPr userDrawn="1"/>
        </p:nvSpPr>
        <p:spPr>
          <a:xfrm>
            <a:off x="6245533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9" name="직사각형 18"/>
          <p:cNvSpPr/>
          <p:nvPr userDrawn="1"/>
        </p:nvSpPr>
        <p:spPr>
          <a:xfrm>
            <a:off x="9013685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20" name="직사각형 19"/>
          <p:cNvSpPr/>
          <p:nvPr userDrawn="1"/>
        </p:nvSpPr>
        <p:spPr>
          <a:xfrm>
            <a:off x="1643995" y="3813022"/>
            <a:ext cx="646257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en-US" altLang="ko-KR" sz="1200" dirty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rPr>
              <a:t>INTERNAL</a:t>
            </a:r>
            <a:endParaRPr lang="en-US" altLang="ko-KR" sz="1200" i="1" dirty="0">
              <a:solidFill>
                <a:srgbClr val="05DBE3"/>
              </a:solidFill>
              <a:latin typeface="Noto Sans CJK KR Light" pitchFamily="34" charset="-127"/>
              <a:ea typeface="Noto Sans CJK KR Light" pitchFamily="34" charset="-127"/>
            </a:endParaRPr>
          </a:p>
        </p:txBody>
      </p:sp>
      <p:cxnSp>
        <p:nvCxnSpPr>
          <p:cNvPr id="21" name="직선 연결선 20"/>
          <p:cNvCxnSpPr/>
          <p:nvPr userDrawn="1"/>
        </p:nvCxnSpPr>
        <p:spPr>
          <a:xfrm>
            <a:off x="1888594" y="4089723"/>
            <a:ext cx="15705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 userDrawn="1"/>
        </p:nvSpPr>
        <p:spPr>
          <a:xfrm>
            <a:off x="4412148" y="3811892"/>
            <a:ext cx="700513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INTERNAL</a:t>
            </a:r>
            <a:endParaRPr lang="en-US" altLang="ko-KR" sz="1200" i="1" dirty="0">
              <a:solidFill>
                <a:schemeClr val="bg1">
                  <a:lumMod val="65000"/>
                </a:schemeClr>
              </a:solidFill>
              <a:latin typeface="Noto Sans CJK KR Light" pitchFamily="34" charset="-127"/>
              <a:ea typeface="Noto Sans CJK KR Light" pitchFamily="34" charset="-127"/>
            </a:endParaRPr>
          </a:p>
        </p:txBody>
      </p:sp>
      <p:cxnSp>
        <p:nvCxnSpPr>
          <p:cNvPr id="23" name="직선 연결선 22"/>
          <p:cNvCxnSpPr/>
          <p:nvPr userDrawn="1"/>
        </p:nvCxnSpPr>
        <p:spPr>
          <a:xfrm>
            <a:off x="4656747" y="4088593"/>
            <a:ext cx="15705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 userDrawn="1"/>
        </p:nvSpPr>
        <p:spPr>
          <a:xfrm>
            <a:off x="7144453" y="3810762"/>
            <a:ext cx="717953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en-US" altLang="ko-KR" sz="1200" dirty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rPr>
              <a:t>EXTERNAL</a:t>
            </a:r>
            <a:endParaRPr lang="en-US" altLang="ko-KR" sz="1200" i="1" dirty="0">
              <a:solidFill>
                <a:srgbClr val="05DBE3"/>
              </a:solidFill>
              <a:latin typeface="Noto Sans CJK KR Light" pitchFamily="34" charset="-127"/>
              <a:ea typeface="Noto Sans CJK KR Light" pitchFamily="34" charset="-127"/>
            </a:endParaRPr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7424900" y="4087463"/>
            <a:ext cx="15705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 userDrawn="1"/>
        </p:nvSpPr>
        <p:spPr>
          <a:xfrm>
            <a:off x="9912605" y="3809632"/>
            <a:ext cx="717953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EXTERNAL</a:t>
            </a:r>
            <a:endParaRPr lang="en-US" altLang="ko-KR" sz="1200" i="1" dirty="0">
              <a:solidFill>
                <a:schemeClr val="bg1">
                  <a:lumMod val="65000"/>
                </a:schemeClr>
              </a:solidFill>
              <a:latin typeface="Noto Sans CJK KR Light" pitchFamily="34" charset="-127"/>
              <a:ea typeface="Noto Sans CJK KR Light" pitchFamily="34" charset="-127"/>
            </a:endParaRPr>
          </a:p>
        </p:txBody>
      </p:sp>
      <p:cxnSp>
        <p:nvCxnSpPr>
          <p:cNvPr id="27" name="직선 연결선 26"/>
          <p:cNvCxnSpPr/>
          <p:nvPr userDrawn="1"/>
        </p:nvCxnSpPr>
        <p:spPr>
          <a:xfrm>
            <a:off x="10193052" y="4086333"/>
            <a:ext cx="15705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28"/>
          <p:cNvSpPr>
            <a:spLocks noGrp="1"/>
          </p:cNvSpPr>
          <p:nvPr>
            <p:ph type="body" sz="quarter" idx="36" hasCustomPrompt="1"/>
          </p:nvPr>
        </p:nvSpPr>
        <p:spPr>
          <a:xfrm>
            <a:off x="852576" y="4324244"/>
            <a:ext cx="2229094" cy="17689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lang="ko-KR" altLang="en-US" sz="1200" b="0" spc="-20" baseline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b="0" spc="-2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List your business:</a:t>
            </a:r>
          </a:p>
        </p:txBody>
      </p:sp>
      <p:sp>
        <p:nvSpPr>
          <p:cNvPr id="31" name="텍스트 개체 틀 28"/>
          <p:cNvSpPr>
            <a:spLocks noGrp="1"/>
          </p:cNvSpPr>
          <p:nvPr>
            <p:ph type="body" sz="quarter" idx="37" hasCustomPrompt="1"/>
          </p:nvPr>
        </p:nvSpPr>
        <p:spPr>
          <a:xfrm>
            <a:off x="3620729" y="4324244"/>
            <a:ext cx="2229094" cy="17689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lang="ko-KR" altLang="en-US" sz="1200" b="0" spc="-20" baseline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b="0" spc="-2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List your business:</a:t>
            </a:r>
          </a:p>
        </p:txBody>
      </p:sp>
      <p:sp>
        <p:nvSpPr>
          <p:cNvPr id="32" name="텍스트 개체 틀 28"/>
          <p:cNvSpPr>
            <a:spLocks noGrp="1"/>
          </p:cNvSpPr>
          <p:nvPr>
            <p:ph type="body" sz="quarter" idx="38" hasCustomPrompt="1"/>
          </p:nvPr>
        </p:nvSpPr>
        <p:spPr>
          <a:xfrm>
            <a:off x="6388882" y="4324244"/>
            <a:ext cx="2229094" cy="17689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lang="ko-KR" altLang="en-US" sz="1200" b="0" spc="-20" baseline="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  <a:cs typeface="+mj-cs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b="0" spc="-2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List your business:</a:t>
            </a:r>
          </a:p>
        </p:txBody>
      </p:sp>
      <p:sp>
        <p:nvSpPr>
          <p:cNvPr id="33" name="텍스트 개체 틀 28"/>
          <p:cNvSpPr>
            <a:spLocks noGrp="1"/>
          </p:cNvSpPr>
          <p:nvPr>
            <p:ph type="body" sz="quarter" idx="39" hasCustomPrompt="1"/>
          </p:nvPr>
        </p:nvSpPr>
        <p:spPr>
          <a:xfrm>
            <a:off x="9157034" y="4324244"/>
            <a:ext cx="2229094" cy="17689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20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b="0" spc="-2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List your business:</a:t>
            </a:r>
          </a:p>
        </p:txBody>
      </p:sp>
    </p:spTree>
    <p:extLst>
      <p:ext uri="{BB962C8B-B14F-4D97-AF65-F5344CB8AC3E}">
        <p14:creationId xmlns:p14="http://schemas.microsoft.com/office/powerpoint/2010/main" val="215952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" y="0"/>
            <a:ext cx="12241212" cy="684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783305" y="527442"/>
            <a:ext cx="331936" cy="317927"/>
            <a:chOff x="5929583" y="2341290"/>
            <a:chExt cx="488581" cy="467964"/>
          </a:xfrm>
        </p:grpSpPr>
        <p:sp>
          <p:nvSpPr>
            <p:cNvPr id="3" name="양쪽 모서리가 둥근 사각형 2"/>
            <p:cNvSpPr/>
            <p:nvPr/>
          </p:nvSpPr>
          <p:spPr>
            <a:xfrm rot="18900000">
              <a:off x="5929583" y="2341290"/>
              <a:ext cx="197917" cy="46796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F3E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4" name="양쪽 모서리가 둥근 사각형 3"/>
            <p:cNvSpPr/>
            <p:nvPr/>
          </p:nvSpPr>
          <p:spPr>
            <a:xfrm rot="2700000">
              <a:off x="6197919" y="2374297"/>
              <a:ext cx="197915" cy="24257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5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5" name="텍스트 개체 틀 8"/>
          <p:cNvSpPr>
            <a:spLocks noGrp="1"/>
          </p:cNvSpPr>
          <p:nvPr>
            <p:ph type="body" sz="quarter" idx="22" hasCustomPrompt="1"/>
          </p:nvPr>
        </p:nvSpPr>
        <p:spPr>
          <a:xfrm>
            <a:off x="720557" y="985948"/>
            <a:ext cx="108076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>
              <a:buFontTx/>
              <a:buNone/>
              <a:defRPr lang="ko-KR" altLang="en-US" sz="200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pPr algn="l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itchFamily="34" charset="-127"/>
                <a:ea typeface="Noto Sans CJK KR DemiLight" pitchFamily="34" charset="-127"/>
              </a:rPr>
              <a:t>Achievements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709227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3477380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6245533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9013685" y="2586390"/>
            <a:ext cx="2515792" cy="3652036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709227" y="4068341"/>
            <a:ext cx="2515792" cy="21941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3477380" y="4068341"/>
            <a:ext cx="2515792" cy="21941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>
            <a:off x="6245533" y="4068341"/>
            <a:ext cx="2515792" cy="21941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9013685" y="4068341"/>
            <a:ext cx="2515792" cy="21941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0"/>
              </a:spcBef>
            </a:pPr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23" hasCustomPrompt="1"/>
          </p:nvPr>
        </p:nvSpPr>
        <p:spPr>
          <a:xfrm>
            <a:off x="947698" y="3560607"/>
            <a:ext cx="20388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300" spc="-30" baseline="0" smtClean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spc="-40" dirty="0">
                <a:solidFill>
                  <a:srgbClr val="05DBE3"/>
                </a:solidFill>
              </a:rPr>
              <a:t>Numerous Brands</a:t>
            </a:r>
            <a:endParaRPr lang="ko-KR" altLang="en-US" sz="1300" spc="-40" dirty="0">
              <a:solidFill>
                <a:srgbClr val="05DBE3"/>
              </a:solidFill>
            </a:endParaRPr>
          </a:p>
        </p:txBody>
      </p:sp>
      <p:cxnSp>
        <p:nvCxnSpPr>
          <p:cNvPr id="24" name="직선 연결선 23"/>
          <p:cNvCxnSpPr/>
          <p:nvPr userDrawn="1"/>
        </p:nvCxnSpPr>
        <p:spPr>
          <a:xfrm>
            <a:off x="1796879" y="4704826"/>
            <a:ext cx="34048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 userDrawn="1"/>
        </p:nvCxnSpPr>
        <p:spPr>
          <a:xfrm>
            <a:off x="4565032" y="4704826"/>
            <a:ext cx="34048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 userDrawn="1"/>
        </p:nvCxnSpPr>
        <p:spPr>
          <a:xfrm>
            <a:off x="7333185" y="4704826"/>
            <a:ext cx="34048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 userDrawn="1"/>
        </p:nvCxnSpPr>
        <p:spPr>
          <a:xfrm>
            <a:off x="10101337" y="4704826"/>
            <a:ext cx="34048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텍스트 개체 틀 29"/>
          <p:cNvSpPr>
            <a:spLocks noGrp="1"/>
          </p:cNvSpPr>
          <p:nvPr>
            <p:ph type="body" sz="quarter" idx="24" hasCustomPrompt="1"/>
          </p:nvPr>
        </p:nvSpPr>
        <p:spPr>
          <a:xfrm>
            <a:off x="947962" y="4339013"/>
            <a:ext cx="20383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200" spc="-2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8000 Brands</a:t>
            </a:r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25" hasCustomPrompt="1"/>
          </p:nvPr>
        </p:nvSpPr>
        <p:spPr>
          <a:xfrm>
            <a:off x="947962" y="4920719"/>
            <a:ext cx="2038323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100" spc="-20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There 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not only leading domestic players, Amore Pacific, Able C&amp;C and LG Household &amp; Health Care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but also numerous local SME companies</a:t>
            </a:r>
          </a:p>
        </p:txBody>
      </p:sp>
      <p:sp>
        <p:nvSpPr>
          <p:cNvPr id="34" name="텍스트 개체 틀 19"/>
          <p:cNvSpPr>
            <a:spLocks noGrp="1"/>
          </p:cNvSpPr>
          <p:nvPr>
            <p:ph type="body" sz="quarter" idx="26" hasCustomPrompt="1"/>
          </p:nvPr>
        </p:nvSpPr>
        <p:spPr>
          <a:xfrm>
            <a:off x="3715851" y="3564739"/>
            <a:ext cx="20388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300" spc="-30" baseline="0" smtClean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spc="-40" dirty="0">
                <a:solidFill>
                  <a:srgbClr val="05DBE3"/>
                </a:solidFill>
              </a:rPr>
              <a:t>Numerous Brands</a:t>
            </a:r>
            <a:endParaRPr lang="ko-KR" altLang="en-US" sz="1300" spc="-40" dirty="0">
              <a:solidFill>
                <a:srgbClr val="05DBE3"/>
              </a:solidFill>
            </a:endParaRPr>
          </a:p>
        </p:txBody>
      </p:sp>
      <p:sp>
        <p:nvSpPr>
          <p:cNvPr id="35" name="텍스트 개체 틀 29"/>
          <p:cNvSpPr>
            <a:spLocks noGrp="1"/>
          </p:cNvSpPr>
          <p:nvPr>
            <p:ph type="body" sz="quarter" idx="27" hasCustomPrompt="1"/>
          </p:nvPr>
        </p:nvSpPr>
        <p:spPr>
          <a:xfrm>
            <a:off x="3716115" y="4343145"/>
            <a:ext cx="20383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200" spc="-2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8000 Brands</a:t>
            </a:r>
          </a:p>
        </p:txBody>
      </p:sp>
      <p:sp>
        <p:nvSpPr>
          <p:cNvPr id="36" name="텍스트 개체 틀 32"/>
          <p:cNvSpPr>
            <a:spLocks noGrp="1"/>
          </p:cNvSpPr>
          <p:nvPr>
            <p:ph type="body" sz="quarter" idx="28" hasCustomPrompt="1"/>
          </p:nvPr>
        </p:nvSpPr>
        <p:spPr>
          <a:xfrm>
            <a:off x="3716115" y="4924851"/>
            <a:ext cx="2038323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100" spc="-20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There 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not only leading domestic players, Amore Pacific, Able C&amp;C and LG Household &amp; Health Care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but also numerous local SME companies</a:t>
            </a:r>
          </a:p>
        </p:txBody>
      </p:sp>
      <p:sp>
        <p:nvSpPr>
          <p:cNvPr id="37" name="텍스트 개체 틀 19"/>
          <p:cNvSpPr>
            <a:spLocks noGrp="1"/>
          </p:cNvSpPr>
          <p:nvPr>
            <p:ph type="body" sz="quarter" idx="29" hasCustomPrompt="1"/>
          </p:nvPr>
        </p:nvSpPr>
        <p:spPr>
          <a:xfrm>
            <a:off x="6484004" y="3568871"/>
            <a:ext cx="20388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300" spc="-30" baseline="0" smtClean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spc="-40" dirty="0">
                <a:solidFill>
                  <a:srgbClr val="05DBE3"/>
                </a:solidFill>
              </a:rPr>
              <a:t>Numerous Brands</a:t>
            </a:r>
            <a:endParaRPr lang="ko-KR" altLang="en-US" sz="1300" spc="-40" dirty="0">
              <a:solidFill>
                <a:srgbClr val="05DBE3"/>
              </a:solidFill>
            </a:endParaRPr>
          </a:p>
        </p:txBody>
      </p:sp>
      <p:sp>
        <p:nvSpPr>
          <p:cNvPr id="38" name="텍스트 개체 틀 29"/>
          <p:cNvSpPr>
            <a:spLocks noGrp="1"/>
          </p:cNvSpPr>
          <p:nvPr>
            <p:ph type="body" sz="quarter" idx="30" hasCustomPrompt="1"/>
          </p:nvPr>
        </p:nvSpPr>
        <p:spPr>
          <a:xfrm>
            <a:off x="6484268" y="4347277"/>
            <a:ext cx="20383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200" spc="-2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8000 Brands</a:t>
            </a:r>
          </a:p>
        </p:txBody>
      </p:sp>
      <p:sp>
        <p:nvSpPr>
          <p:cNvPr id="39" name="텍스트 개체 틀 32"/>
          <p:cNvSpPr>
            <a:spLocks noGrp="1"/>
          </p:cNvSpPr>
          <p:nvPr>
            <p:ph type="body" sz="quarter" idx="31" hasCustomPrompt="1"/>
          </p:nvPr>
        </p:nvSpPr>
        <p:spPr>
          <a:xfrm>
            <a:off x="6484268" y="4928983"/>
            <a:ext cx="2038323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100" spc="-20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There 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not only leading domestic players, Amore Pacific, Able C&amp;C and LG Household &amp; Health Care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but also numerous local SME companies</a:t>
            </a:r>
          </a:p>
        </p:txBody>
      </p:sp>
      <p:sp>
        <p:nvSpPr>
          <p:cNvPr id="40" name="텍스트 개체 틀 19"/>
          <p:cNvSpPr>
            <a:spLocks noGrp="1"/>
          </p:cNvSpPr>
          <p:nvPr>
            <p:ph type="body" sz="quarter" idx="32" hasCustomPrompt="1"/>
          </p:nvPr>
        </p:nvSpPr>
        <p:spPr>
          <a:xfrm>
            <a:off x="9252156" y="3573003"/>
            <a:ext cx="2038850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300" spc="-30" baseline="0" smtClean="0">
                <a:solidFill>
                  <a:srgbClr val="05DBE3"/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r>
              <a:rPr lang="en-US" altLang="ko-KR" sz="1300" spc="-40" dirty="0">
                <a:solidFill>
                  <a:srgbClr val="05DBE3"/>
                </a:solidFill>
              </a:rPr>
              <a:t>Numerous Brands</a:t>
            </a:r>
            <a:endParaRPr lang="ko-KR" altLang="en-US" sz="1300" spc="-40" dirty="0">
              <a:solidFill>
                <a:srgbClr val="05DBE3"/>
              </a:solidFill>
            </a:endParaRPr>
          </a:p>
        </p:txBody>
      </p:sp>
      <p:sp>
        <p:nvSpPr>
          <p:cNvPr id="41" name="텍스트 개체 틀 29"/>
          <p:cNvSpPr>
            <a:spLocks noGrp="1"/>
          </p:cNvSpPr>
          <p:nvPr>
            <p:ph type="body" sz="quarter" idx="33" hasCustomPrompt="1"/>
          </p:nvPr>
        </p:nvSpPr>
        <p:spPr>
          <a:xfrm>
            <a:off x="9252420" y="4351409"/>
            <a:ext cx="2038323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200" spc="-2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8000 Brands</a:t>
            </a:r>
          </a:p>
        </p:txBody>
      </p:sp>
      <p:sp>
        <p:nvSpPr>
          <p:cNvPr id="42" name="텍스트 개체 틀 32"/>
          <p:cNvSpPr>
            <a:spLocks noGrp="1"/>
          </p:cNvSpPr>
          <p:nvPr>
            <p:ph type="body" sz="quarter" idx="34" hasCustomPrompt="1"/>
          </p:nvPr>
        </p:nvSpPr>
        <p:spPr>
          <a:xfrm>
            <a:off x="9252420" y="4933115"/>
            <a:ext cx="2038323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ctr">
              <a:spcBef>
                <a:spcPts val="0"/>
              </a:spcBef>
              <a:buFontTx/>
              <a:buNone/>
              <a:defRPr lang="ko-KR" altLang="en-US" sz="1100" spc="-20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z="1800" smtClean="0"/>
            </a:lvl4pPr>
            <a:lvl5pPr>
              <a:defRPr lang="ko-KR" altLang="en-US" sz="1800"/>
            </a:lvl5pPr>
          </a:lstStyle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There 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not only leading domestic players, Amore Pacific, Able C&amp;C and LG Household &amp; Health Care </a:t>
            </a:r>
          </a:p>
          <a:p>
            <a:pPr algn="ctr"/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but also numerous local SME companies</a:t>
            </a:r>
          </a:p>
        </p:txBody>
      </p:sp>
      <p:sp>
        <p:nvSpPr>
          <p:cNvPr id="45" name="텍스트 개체 틀 44"/>
          <p:cNvSpPr>
            <a:spLocks noGrp="1"/>
          </p:cNvSpPr>
          <p:nvPr>
            <p:ph type="body" sz="quarter" idx="35" hasCustomPrompt="1"/>
          </p:nvPr>
        </p:nvSpPr>
        <p:spPr>
          <a:xfrm>
            <a:off x="720555" y="1316135"/>
            <a:ext cx="1080766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FontTx/>
              <a:buNone/>
              <a:defRPr lang="ko-KR" altLang="en-US" sz="1400" smtClean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defRPr>
            </a:lvl1pPr>
            <a:lvl2pPr marL="171450" indent="0">
              <a:buFontTx/>
              <a:buNone/>
              <a:defRPr lang="ko-KR" altLang="en-US" sz="1800" smtClean="0"/>
            </a:lvl2pPr>
            <a:lvl3pPr marL="685800" indent="0">
              <a:buFontTx/>
              <a:buNone/>
              <a:defRPr lang="ko-KR" altLang="en-US" sz="1800" smtClean="0"/>
            </a:lvl3pPr>
            <a:lvl4pPr marL="1143000" indent="0">
              <a:buFontTx/>
              <a:buNone/>
              <a:defRPr lang="ko-KR" altLang="en-US" sz="1800" smtClean="0"/>
            </a:lvl4pPr>
            <a:lvl5pPr marL="1600200" indent="0">
              <a:buFontTx/>
              <a:buNone/>
              <a:defRPr lang="ko-KR" altLang="en-US" sz="1800"/>
            </a:lvl5pPr>
          </a:lstStyle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Noto Sans CJK KR Light" pitchFamily="34" charset="-127"/>
                <a:ea typeface="Noto Sans CJK KR Light" pitchFamily="34" charset="-127"/>
              </a:rPr>
              <a:t>Comparative Advantages</a:t>
            </a:r>
          </a:p>
        </p:txBody>
      </p:sp>
    </p:spTree>
    <p:extLst>
      <p:ext uri="{BB962C8B-B14F-4D97-AF65-F5344CB8AC3E}">
        <p14:creationId xmlns:p14="http://schemas.microsoft.com/office/powerpoint/2010/main" val="1528543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개체 틀 6"/>
          <p:cNvSpPr>
            <a:spLocks noGrp="1"/>
          </p:cNvSpPr>
          <p:nvPr>
            <p:ph type="title" hasCustomPrompt="1"/>
          </p:nvPr>
        </p:nvSpPr>
        <p:spPr>
          <a:xfrm>
            <a:off x="663738" y="564196"/>
            <a:ext cx="3171876" cy="80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lang="ko-KR" altLang="en-US" sz="5200" spc="-100" baseline="0">
                <a:solidFill>
                  <a:srgbClr val="0065BD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+mn-cs"/>
              </a:defRPr>
            </a:lvl1pPr>
          </a:lstStyle>
          <a:p>
            <a:pPr marL="0" lvl="0" algn="l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717710" y="1591706"/>
            <a:ext cx="3171876" cy="11510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FontTx/>
              <a:buNone/>
              <a:defRPr sz="2200" spc="-50" baseline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  <a:lvl2pPr marL="457200" indent="0">
              <a:buFontTx/>
              <a:buNone/>
              <a:defRPr sz="2200">
                <a:solidFill>
                  <a:srgbClr val="FFA6BB"/>
                </a:solidFill>
              </a:defRPr>
            </a:lvl2pPr>
            <a:lvl3pPr marL="914400" indent="0">
              <a:buFontTx/>
              <a:buNone/>
              <a:defRPr sz="2200">
                <a:solidFill>
                  <a:srgbClr val="FFA6BB"/>
                </a:solidFill>
              </a:defRPr>
            </a:lvl3pPr>
            <a:lvl4pPr marL="1371600" indent="0">
              <a:buFontTx/>
              <a:buNone/>
              <a:defRPr sz="2200">
                <a:solidFill>
                  <a:srgbClr val="FFA6BB"/>
                </a:solidFill>
              </a:defRPr>
            </a:lvl4pPr>
            <a:lvl5pPr marL="1828800" indent="0">
              <a:buFontTx/>
              <a:buNone/>
              <a:defRPr sz="2200">
                <a:solidFill>
                  <a:srgbClr val="FFA6BB"/>
                </a:solidFill>
              </a:defRPr>
            </a:lvl5pPr>
          </a:lstStyle>
          <a:p>
            <a:pPr lvl="0"/>
            <a:r>
              <a:rPr lang="en-US" altLang="ko-KR" dirty="0"/>
              <a:t>TITLE</a:t>
            </a:r>
          </a:p>
          <a:p>
            <a:pPr lvl="0"/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13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>
            <a:off x="717710" y="2921963"/>
            <a:ext cx="3171876" cy="5078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FontTx/>
              <a:buNone/>
              <a:defRPr sz="15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  <a:lvl2pPr marL="457200" indent="0">
              <a:buFontTx/>
              <a:buNone/>
              <a:defRPr sz="2200">
                <a:solidFill>
                  <a:srgbClr val="FFA6BB"/>
                </a:solidFill>
              </a:defRPr>
            </a:lvl2pPr>
            <a:lvl3pPr marL="914400" indent="0">
              <a:buFontTx/>
              <a:buNone/>
              <a:defRPr sz="2200">
                <a:solidFill>
                  <a:srgbClr val="FFA6BB"/>
                </a:solidFill>
              </a:defRPr>
            </a:lvl3pPr>
            <a:lvl4pPr marL="1371600" indent="0">
              <a:buFontTx/>
              <a:buNone/>
              <a:defRPr sz="2200">
                <a:solidFill>
                  <a:srgbClr val="FFA6BB"/>
                </a:solidFill>
              </a:defRPr>
            </a:lvl4pPr>
            <a:lvl5pPr marL="1828800" indent="0">
              <a:buFontTx/>
              <a:buNone/>
              <a:defRPr sz="2200">
                <a:solidFill>
                  <a:srgbClr val="FFA6BB"/>
                </a:solidFill>
              </a:defRPr>
            </a:lvl5pPr>
          </a:lstStyle>
          <a:p>
            <a:pPr lvl="0"/>
            <a:r>
              <a:rPr lang="en-US" altLang="ko-KR" dirty="0"/>
              <a:t>Description</a:t>
            </a:r>
          </a:p>
          <a:p>
            <a:pPr lvl="0"/>
            <a:endParaRPr lang="ko-KR" altLang="en-US" dirty="0"/>
          </a:p>
        </p:txBody>
      </p:sp>
      <p:cxnSp>
        <p:nvCxnSpPr>
          <p:cNvPr id="16" name="직선 연결선 15"/>
          <p:cNvCxnSpPr/>
          <p:nvPr userDrawn="1"/>
        </p:nvCxnSpPr>
        <p:spPr>
          <a:xfrm flipH="1">
            <a:off x="723756" y="1332037"/>
            <a:ext cx="101997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슬라이드 번호 개체 틀 1"/>
          <p:cNvSpPr txBox="1">
            <a:spLocks/>
          </p:cNvSpPr>
          <p:nvPr userDrawn="1"/>
        </p:nvSpPr>
        <p:spPr>
          <a:xfrm>
            <a:off x="10935417" y="450376"/>
            <a:ext cx="588360" cy="1615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>
              <a:spcBef>
                <a:spcPct val="0"/>
              </a:spcBef>
              <a:buNone/>
              <a:defRPr sz="5200" spc="-100" baseline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lvl="0" algn="r"/>
            <a:fld id="{AB80D61F-97A8-4139-ACBF-D3DAEA84C92B}" type="slidenum">
              <a:rPr lang="ko-KR" altLang="en-US" sz="1050" smtClean="0"/>
              <a:pPr lvl="0" algn="r"/>
              <a:t>‹#›</a:t>
            </a:fld>
            <a:endParaRPr lang="ko-KR" altLang="en-US" sz="4000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4320407" y="676275"/>
            <a:ext cx="7214368" cy="54959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70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슬라이드 번호 개체 틀 1"/>
          <p:cNvSpPr txBox="1">
            <a:spLocks/>
          </p:cNvSpPr>
          <p:nvPr userDrawn="1"/>
        </p:nvSpPr>
        <p:spPr>
          <a:xfrm>
            <a:off x="10935417" y="6337203"/>
            <a:ext cx="588360" cy="16158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>
              <a:spcBef>
                <a:spcPct val="0"/>
              </a:spcBef>
              <a:buNone/>
              <a:defRPr sz="5200" spc="-100" baseline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lvl="0" algn="r"/>
            <a:fld id="{AB80D61F-97A8-4139-ACBF-D3DAEA84C92B}" type="slidenum">
              <a:rPr lang="ko-KR" altLang="en-US" sz="1050" smtClean="0"/>
              <a:pPr lvl="0" algn="r"/>
              <a:t>‹#›</a:t>
            </a:fld>
            <a:endParaRPr lang="ko-KR" altLang="en-US" sz="4000" dirty="0"/>
          </a:p>
        </p:txBody>
      </p:sp>
      <p:sp>
        <p:nvSpPr>
          <p:cNvPr id="13" name="직사각형 12"/>
          <p:cNvSpPr/>
          <p:nvPr userDrawn="1"/>
        </p:nvSpPr>
        <p:spPr>
          <a:xfrm>
            <a:off x="709871" y="552450"/>
            <a:ext cx="10821476" cy="5705477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4306838" y="552450"/>
            <a:ext cx="0" cy="5705477"/>
          </a:xfrm>
          <a:prstGeom prst="lin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595832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59" r:id="rId3"/>
    <p:sldLayoutId id="2147483678" r:id="rId4"/>
    <p:sldLayoutId id="2147483681" r:id="rId5"/>
    <p:sldLayoutId id="2147483680" r:id="rId6"/>
    <p:sldLayoutId id="2147483679" r:id="rId7"/>
    <p:sldLayoutId id="2147483649" r:id="rId8"/>
    <p:sldLayoutId id="2147483669" r:id="rId9"/>
    <p:sldLayoutId id="2147483674" r:id="rId10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2"/>
          </p:nvPr>
        </p:nvSpPr>
        <p:spPr>
          <a:xfrm>
            <a:off x="1008803" y="3890468"/>
            <a:ext cx="10153128" cy="440120"/>
          </a:xfrm>
        </p:spPr>
        <p:txBody>
          <a:bodyPr/>
          <a:lstStyle/>
          <a:p>
            <a:r>
              <a:rPr lang="ko-KR" altLang="en-US" b="1" dirty="0" err="1"/>
              <a:t>제로백</a:t>
            </a:r>
            <a:endParaRPr lang="en-US" altLang="ko-KR" b="1" dirty="0"/>
          </a:p>
          <a:p>
            <a:endParaRPr lang="en-US" altLang="ko-KR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406" y="0"/>
            <a:ext cx="3847803" cy="68405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7023" y="4500389"/>
            <a:ext cx="3334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윤한솔 </a:t>
            </a:r>
            <a:r>
              <a:rPr lang="en-US" altLang="ko-KR" dirty="0">
                <a:solidFill>
                  <a:srgbClr val="3268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|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이유찬 </a:t>
            </a:r>
            <a:r>
              <a:rPr lang="en-US" altLang="ko-KR" dirty="0">
                <a:solidFill>
                  <a:srgbClr val="3268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|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정진만 </a:t>
            </a:r>
            <a:r>
              <a:rPr lang="en-US" altLang="ko-KR" dirty="0">
                <a:solidFill>
                  <a:srgbClr val="3268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|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한상일</a:t>
            </a:r>
          </a:p>
        </p:txBody>
      </p:sp>
    </p:spTree>
    <p:extLst>
      <p:ext uri="{BB962C8B-B14F-4D97-AF65-F5344CB8AC3E}">
        <p14:creationId xmlns:p14="http://schemas.microsoft.com/office/powerpoint/2010/main" val="3900815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5080" y="3780309"/>
            <a:ext cx="1955985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비콘 신호 세기의 </a:t>
            </a:r>
            <a:endParaRPr lang="en-US" altLang="ko-KR" dirty="0"/>
          </a:p>
          <a:p>
            <a:pPr algn="ctr"/>
            <a:r>
              <a:rPr lang="ko-KR" altLang="en-US" dirty="0"/>
              <a:t>불안정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125053" y="3780309"/>
            <a:ext cx="347082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값 중에서 너무 크거나 작은 값을 걸러내는 방법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02233" y="3918808"/>
            <a:ext cx="154865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CLEAR</a:t>
            </a:r>
            <a:r>
              <a:rPr lang="en-US" altLang="ko-KR" dirty="0"/>
              <a:t>!</a:t>
            </a:r>
          </a:p>
        </p:txBody>
      </p:sp>
      <p:sp>
        <p:nvSpPr>
          <p:cNvPr id="30" name="오른쪽 화살표 29"/>
          <p:cNvSpPr/>
          <p:nvPr/>
        </p:nvSpPr>
        <p:spPr>
          <a:xfrm>
            <a:off x="2791116" y="3815442"/>
            <a:ext cx="1033886" cy="57606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30"/>
          <p:cNvSpPr/>
          <p:nvPr/>
        </p:nvSpPr>
        <p:spPr>
          <a:xfrm>
            <a:off x="8082111" y="3780309"/>
            <a:ext cx="1033886" cy="57606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FE7CD-6F0D-4811-812A-F23CF27780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A5921D42-3031-4F65-B302-E99C846E2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소프트웨어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)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C273ED5-EDE5-45C8-A668-111D5CEAF6E5}"/>
              </a:ext>
            </a:extLst>
          </p:cNvPr>
          <p:cNvCxnSpPr/>
          <p:nvPr/>
        </p:nvCxnSpPr>
        <p:spPr>
          <a:xfrm>
            <a:off x="759864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ABC5236-1B65-456E-AC6C-21B807EF2759}"/>
              </a:ext>
            </a:extLst>
          </p:cNvPr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FE30D2F-E7E3-4E66-9978-CE4FA08D3C33}"/>
              </a:ext>
            </a:extLst>
          </p:cNvPr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5">
            <a:extLst>
              <a:ext uri="{FF2B5EF4-FFF2-40B4-BE49-F238E27FC236}">
                <a16:creationId xmlns:a16="http://schemas.microsoft.com/office/drawing/2014/main" id="{8B15DA5F-DEE3-4EFC-A871-4A35F6390A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012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66FE7CD-6F0D-4811-812A-F23CF27780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A5921D42-3031-4F65-B302-E99C846E2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소프트웨어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)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C273ED5-EDE5-45C8-A668-111D5CEAF6E5}"/>
              </a:ext>
            </a:extLst>
          </p:cNvPr>
          <p:cNvCxnSpPr/>
          <p:nvPr/>
        </p:nvCxnSpPr>
        <p:spPr>
          <a:xfrm>
            <a:off x="759864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ABC5236-1B65-456E-AC6C-21B807EF2759}"/>
              </a:ext>
            </a:extLst>
          </p:cNvPr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FE30D2F-E7E3-4E66-9978-CE4FA08D3C33}"/>
              </a:ext>
            </a:extLst>
          </p:cNvPr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5">
            <a:extLst>
              <a:ext uri="{FF2B5EF4-FFF2-40B4-BE49-F238E27FC236}">
                <a16:creationId xmlns:a16="http://schemas.microsoft.com/office/drawing/2014/main" id="{8B15DA5F-DEE3-4EFC-A871-4A35F6390A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50" y="2299780"/>
            <a:ext cx="7048500" cy="36404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7344742" y="2988221"/>
            <a:ext cx="4680520" cy="20477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중복되는 값이나 차이가 많이 나지 않은 경우</a:t>
            </a:r>
            <a:endParaRPr lang="en-US" altLang="ko-KR" smtClean="0">
              <a:solidFill>
                <a:schemeClr val="tx1"/>
              </a:solidFill>
            </a:endParaRPr>
          </a:p>
          <a:p>
            <a:pPr algn="ctr"/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 smtClean="0">
                <a:solidFill>
                  <a:schemeClr val="tx1"/>
                </a:solidFill>
              </a:rPr>
              <a:t> 무시한다</a:t>
            </a:r>
            <a:r>
              <a:rPr lang="en-US" altLang="ko-KR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781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소프트웨어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 flipV="1">
            <a:off x="434185" y="1903535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4901F9F-C553-4ED7-B1AC-1430A6F3B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35" y="3747152"/>
            <a:ext cx="5976664" cy="26974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CBB8A5-4756-4485-9637-63CA9FF6A0C5}"/>
              </a:ext>
            </a:extLst>
          </p:cNvPr>
          <p:cNvSpPr txBox="1"/>
          <p:nvPr/>
        </p:nvSpPr>
        <p:spPr>
          <a:xfrm>
            <a:off x="6509949" y="3722404"/>
            <a:ext cx="57390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어플리케이션에서 블루투스 통신을 통해 보내온 </a:t>
            </a:r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값에서</a:t>
            </a:r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</a:t>
            </a:r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가장 가까운 </a:t>
            </a:r>
            <a:r>
              <a:rPr lang="ko-KR" altLang="en-US" sz="2000" b="1" dirty="0" err="1">
                <a:latin typeface="HY신명조" panose="02030600000101010101" pitchFamily="18" charset="-127"/>
                <a:ea typeface="HY신명조" panose="02030600000101010101" pitchFamily="18" charset="-127"/>
              </a:rPr>
              <a:t>비콘</a:t>
            </a:r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아이디와 거리를</a:t>
            </a:r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</a:t>
            </a:r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파싱</a:t>
            </a:r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9A3B9B-1396-4B87-BAF4-2339F78E7107}"/>
              </a:ext>
            </a:extLst>
          </p:cNvPr>
          <p:cNvGrpSpPr/>
          <p:nvPr/>
        </p:nvGrpSpPr>
        <p:grpSpPr>
          <a:xfrm>
            <a:off x="1347234" y="2259813"/>
            <a:ext cx="3562496" cy="1158080"/>
            <a:chOff x="1347234" y="2259813"/>
            <a:chExt cx="3562496" cy="115808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AAFAD40-7419-4B7D-A6DF-5CD1D178AA5E}"/>
                </a:ext>
              </a:extLst>
            </p:cNvPr>
            <p:cNvSpPr txBox="1"/>
            <p:nvPr/>
          </p:nvSpPr>
          <p:spPr>
            <a:xfrm>
              <a:off x="2199484" y="2335158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1, 1.541123</a:t>
              </a:r>
              <a:endParaRPr lang="ko-KR" altLang="en-US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AECF772D-E8E7-4099-95F9-654F0D91280F}"/>
                </a:ext>
              </a:extLst>
            </p:cNvPr>
            <p:cNvSpPr/>
            <p:nvPr/>
          </p:nvSpPr>
          <p:spPr>
            <a:xfrm>
              <a:off x="1764122" y="2259813"/>
              <a:ext cx="2376264" cy="52526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EAC4B281-CBB7-45FC-B7CF-8A1B7BDCAF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0199" y="2627746"/>
              <a:ext cx="360040" cy="472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395940F1-C10D-4567-A58B-E89827B5928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8352" y="2677385"/>
              <a:ext cx="346672" cy="3573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7E3A7F2-96CD-4E05-895C-4E926607158E}"/>
                </a:ext>
              </a:extLst>
            </p:cNvPr>
            <p:cNvSpPr txBox="1"/>
            <p:nvPr/>
          </p:nvSpPr>
          <p:spPr>
            <a:xfrm>
              <a:off x="1347234" y="3048561"/>
              <a:ext cx="1285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Beacon_id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5AAA2BA-18D6-4CA5-AAEF-40AC4D4237E8}"/>
                </a:ext>
              </a:extLst>
            </p:cNvPr>
            <p:cNvSpPr txBox="1"/>
            <p:nvPr/>
          </p:nvSpPr>
          <p:spPr>
            <a:xfrm>
              <a:off x="2940921" y="3034731"/>
              <a:ext cx="19688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Beacon_distance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23033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소프트웨어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 flipV="1">
            <a:off x="434185" y="1903535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750D68C-E0CA-46F0-A3D1-CC8617C3F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113" y="2123050"/>
            <a:ext cx="3998423" cy="44747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56ABF7-72F8-4578-9347-D5954E3256F6}"/>
              </a:ext>
            </a:extLst>
          </p:cNvPr>
          <p:cNvSpPr txBox="1"/>
          <p:nvPr/>
        </p:nvSpPr>
        <p:spPr>
          <a:xfrm>
            <a:off x="5568228" y="2123050"/>
            <a:ext cx="579197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Move</a:t>
            </a:r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함수</a:t>
            </a:r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Switch(</a:t>
            </a:r>
            <a:r>
              <a:rPr lang="en-US" altLang="ko-KR" sz="2000" b="1" dirty="0" err="1">
                <a:latin typeface="HY신명조" panose="02030600000101010101" pitchFamily="18" charset="-127"/>
                <a:ea typeface="HY신명조" panose="02030600000101010101" pitchFamily="18" charset="-127"/>
              </a:rPr>
              <a:t>beacon_id</a:t>
            </a:r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):</a:t>
            </a:r>
          </a:p>
          <a:p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   0  -&gt; FRONT</a:t>
            </a:r>
          </a:p>
          <a:p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   1  -&gt; LEFT</a:t>
            </a:r>
          </a:p>
          <a:p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    2  -&gt; RIGHT</a:t>
            </a:r>
          </a:p>
          <a:p>
            <a:endParaRPr lang="en-US" altLang="ko-KR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스마트폰과의 거리가 멀수록 모터 동작 시간 늘림</a:t>
            </a:r>
            <a:r>
              <a:rPr lang="en-US" altLang="ko-KR" sz="2000" b="1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2000" b="1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105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구현물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74983"/>
            <a:ext cx="3665669" cy="310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캐리어 외형 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028" y="533559"/>
            <a:ext cx="4107225" cy="60550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96285" y="918547"/>
            <a:ext cx="4564656" cy="67754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타원 3"/>
          <p:cNvSpPr/>
          <p:nvPr/>
        </p:nvSpPr>
        <p:spPr>
          <a:xfrm>
            <a:off x="2808238" y="2553726"/>
            <a:ext cx="864096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25"/>
          <p:cNvSpPr txBox="1">
            <a:spLocks noChangeArrowheads="1"/>
          </p:cNvSpPr>
          <p:nvPr/>
        </p:nvSpPr>
        <p:spPr bwMode="auto">
          <a:xfrm>
            <a:off x="3672334" y="2093219"/>
            <a:ext cx="1433701" cy="5283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endParaRPr lang="en-US" altLang="ko-KR" sz="2000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lnSpc>
                <a:spcPts val="1700"/>
              </a:lnSpc>
            </a:pPr>
            <a:r>
              <a:rPr lang="en-US" altLang="ko-KR" sz="2000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GPS </a:t>
            </a:r>
            <a:r>
              <a:rPr lang="ko-KR" altLang="en-US" sz="2000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모듈</a:t>
            </a:r>
            <a:endParaRPr lang="en-US" altLang="ko-KR" sz="2000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2088158" y="4175130"/>
            <a:ext cx="864096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25"/>
          <p:cNvSpPr txBox="1">
            <a:spLocks noChangeArrowheads="1"/>
          </p:cNvSpPr>
          <p:nvPr/>
        </p:nvSpPr>
        <p:spPr bwMode="auto">
          <a:xfrm>
            <a:off x="419223" y="3972268"/>
            <a:ext cx="1540663" cy="2862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400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블루투스 모듈</a:t>
            </a:r>
            <a:endParaRPr lang="en-US" altLang="ko-KR" sz="1400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6127345" y="3831203"/>
            <a:ext cx="1117540" cy="9501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25"/>
          <p:cNvSpPr txBox="1">
            <a:spLocks noChangeArrowheads="1"/>
          </p:cNvSpPr>
          <p:nvPr/>
        </p:nvSpPr>
        <p:spPr bwMode="auto">
          <a:xfrm>
            <a:off x="5760566" y="3177813"/>
            <a:ext cx="1944131" cy="52835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endParaRPr lang="en-US" altLang="ko-KR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lnSpc>
                <a:spcPts val="1700"/>
              </a:lnSpc>
            </a:pPr>
            <a:r>
              <a:rPr lang="ko-KR" altLang="en-US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모터 드라이버</a:t>
            </a:r>
            <a:endParaRPr lang="en-US" altLang="ko-KR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3151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43942" y="245527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936030" y="574223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구현물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18859" y="1558222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541483" y="107901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353227" y="377787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08038" y="1086951"/>
            <a:ext cx="3665669" cy="296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앱 </a:t>
            </a:r>
            <a:r>
              <a:rPr lang="en-US" altLang="ko-KR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UI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2" name="TextBox 25"/>
          <p:cNvSpPr txBox="1">
            <a:spLocks noChangeArrowheads="1"/>
          </p:cNvSpPr>
          <p:nvPr/>
        </p:nvSpPr>
        <p:spPr bwMode="auto">
          <a:xfrm>
            <a:off x="3672334" y="2093219"/>
            <a:ext cx="1433701" cy="33278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endParaRPr lang="en-US" altLang="ko-KR" sz="2000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728118" y="1043929"/>
            <a:ext cx="9577064" cy="5796609"/>
            <a:chOff x="1786211" y="431972"/>
            <a:chExt cx="9995813" cy="6306053"/>
          </a:xfrm>
        </p:grpSpPr>
        <p:pic>
          <p:nvPicPr>
            <p:cNvPr id="20" name="_x165272248" descr="DRW000011ec58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6211" y="431972"/>
              <a:ext cx="8081284" cy="58436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1" name="직선 연결선 20"/>
            <p:cNvCxnSpPr/>
            <p:nvPr/>
          </p:nvCxnSpPr>
          <p:spPr>
            <a:xfrm flipV="1">
              <a:off x="9169062" y="2334174"/>
              <a:ext cx="698433" cy="44371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모서리가 둥근 직사각형 21"/>
            <p:cNvSpPr/>
            <p:nvPr/>
          </p:nvSpPr>
          <p:spPr>
            <a:xfrm>
              <a:off x="9862636" y="1929107"/>
              <a:ext cx="1840577" cy="7888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자동주행 기능</a:t>
              </a:r>
              <a:endParaRPr lang="en-US" altLang="ko-KR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ON/OFF</a:t>
              </a:r>
              <a:endParaRPr lang="ko-KR" altLang="en-US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6196059" y="2373205"/>
              <a:ext cx="639414" cy="43620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모서리가 둥근 직사각형 23"/>
            <p:cNvSpPr/>
            <p:nvPr/>
          </p:nvSpPr>
          <p:spPr>
            <a:xfrm>
              <a:off x="3975548" y="1939766"/>
              <a:ext cx="2220511" cy="7888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GPS</a:t>
              </a:r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를 이용한 </a:t>
              </a:r>
              <a:endParaRPr lang="en-US" altLang="ko-KR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캐리어 위치추적 기능</a:t>
              </a:r>
              <a:endParaRPr lang="ko-KR" altLang="en-US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cxnSp>
          <p:nvCxnSpPr>
            <p:cNvPr id="25" name="직선 연결선 24"/>
            <p:cNvCxnSpPr/>
            <p:nvPr/>
          </p:nvCxnSpPr>
          <p:spPr>
            <a:xfrm flipV="1">
              <a:off x="6280835" y="4851868"/>
              <a:ext cx="554638" cy="380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모서리가 둥근 직사각형 25"/>
            <p:cNvSpPr/>
            <p:nvPr/>
          </p:nvSpPr>
          <p:spPr>
            <a:xfrm>
              <a:off x="4432041" y="5016203"/>
              <a:ext cx="1840577" cy="7888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사용자 임의로</a:t>
              </a:r>
              <a:endParaRPr lang="en-US" altLang="ko-KR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수동주행 기능</a:t>
              </a:r>
              <a:endParaRPr lang="ko-KR" altLang="en-US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 flipH="1" flipV="1">
              <a:off x="9169065" y="4851868"/>
              <a:ext cx="772382" cy="380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모서리가 둥근 직사각형 27"/>
            <p:cNvSpPr/>
            <p:nvPr/>
          </p:nvSpPr>
          <p:spPr>
            <a:xfrm>
              <a:off x="9941447" y="4851869"/>
              <a:ext cx="1840577" cy="7888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NFC</a:t>
              </a:r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를 이용한</a:t>
              </a:r>
              <a:endParaRPr lang="en-US" altLang="ko-KR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1795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도어락 기능</a:t>
              </a:r>
              <a:endParaRPr lang="ko-KR" altLang="en-US" sz="1795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9" name="Rectangle 6"/>
            <p:cNvSpPr>
              <a:spLocks noChangeArrowheads="1"/>
            </p:cNvSpPr>
            <p:nvPr/>
          </p:nvSpPr>
          <p:spPr bwMode="auto">
            <a:xfrm>
              <a:off x="2439452" y="5684893"/>
              <a:ext cx="184261" cy="3676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207" tIns="45604" rIns="91207" bIns="45604" numCol="1" anchor="ctr" anchorCtr="0" compatLnSpc="1">
              <a:prstTxWarp prst="textNoShape">
                <a:avLst/>
              </a:prstTxWarp>
              <a:spAutoFit/>
            </a:bodyPr>
            <a:lstStyle/>
            <a:p>
              <a:endParaRPr lang="ko-KR" altLang="en-US" sz="1795"/>
            </a:p>
          </p:txBody>
        </p:sp>
        <p:pic>
          <p:nvPicPr>
            <p:cNvPr id="30" name="_x166066808" descr="EMB000011ec582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6813" y="6350076"/>
              <a:ext cx="1368108" cy="3879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Rectangle 8"/>
            <p:cNvSpPr>
              <a:spLocks noChangeArrowheads="1"/>
            </p:cNvSpPr>
            <p:nvPr/>
          </p:nvSpPr>
          <p:spPr bwMode="auto">
            <a:xfrm>
              <a:off x="3975548" y="5638973"/>
              <a:ext cx="184261" cy="3676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207" tIns="45604" rIns="91207" bIns="45604" numCol="1" anchor="ctr" anchorCtr="0" compatLnSpc="1">
              <a:prstTxWarp prst="textNoShape">
                <a:avLst/>
              </a:prstTxWarp>
              <a:spAutoFit/>
            </a:bodyPr>
            <a:lstStyle/>
            <a:p>
              <a:endParaRPr lang="ko-KR" altLang="en-US" sz="1795"/>
            </a:p>
          </p:txBody>
        </p:sp>
        <p:pic>
          <p:nvPicPr>
            <p:cNvPr id="32" name="_x166065768" descr="EMB000011ec5829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100" y="6350078"/>
              <a:ext cx="1072001" cy="3879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40047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구현물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74983"/>
            <a:ext cx="3665669" cy="285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영상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8C1CD-C9F5-490F-91BE-B9B5B547E58E}"/>
              </a:ext>
            </a:extLst>
          </p:cNvPr>
          <p:cNvSpPr txBox="1"/>
          <p:nvPr/>
        </p:nvSpPr>
        <p:spPr>
          <a:xfrm>
            <a:off x="5335776" y="2958604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HY신명조" panose="02030600000101010101" pitchFamily="18" charset="-127"/>
                <a:ea typeface="HY신명조" panose="02030600000101010101" pitchFamily="18" charset="-127"/>
              </a:rPr>
              <a:t>영상</a:t>
            </a:r>
          </a:p>
        </p:txBody>
      </p:sp>
    </p:spTree>
    <p:extLst>
      <p:ext uri="{BB962C8B-B14F-4D97-AF65-F5344CB8AC3E}">
        <p14:creationId xmlns:p14="http://schemas.microsoft.com/office/powerpoint/2010/main" val="3276014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/>
              <a:t>INDEX</a:t>
            </a:r>
            <a:endParaRPr lang="ko-KR" altLang="en-US"/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71934" y="4029905"/>
            <a:ext cx="11305256" cy="58554"/>
          </a:xfrm>
          <a:prstGeom prst="straightConnector1">
            <a:avLst/>
          </a:prstGeom>
          <a:ln w="28575" cmpd="sng">
            <a:solidFill>
              <a:schemeClr val="bg1">
                <a:lumMod val="85000"/>
              </a:schemeClr>
            </a:solidFill>
            <a:headEnd type="none" w="lg" len="lg"/>
            <a:tailEnd type="arrow" w="lg" len="lg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1112976" y="3276254"/>
            <a:ext cx="8675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01</a:t>
            </a:r>
            <a:endParaRPr lang="en-US" altLang="ko-KR" sz="14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123152" y="3287542"/>
            <a:ext cx="8675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02</a:t>
            </a:r>
            <a:endParaRPr lang="ko-KR" altLang="en-US" sz="140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858690" y="3290375"/>
            <a:ext cx="8675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03</a:t>
            </a:r>
            <a:endParaRPr lang="ko-KR" altLang="en-US" sz="140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75359" y="3564285"/>
            <a:ext cx="14879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소개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034537" y="3554795"/>
            <a:ext cx="1077539" cy="307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진행 상황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572918" y="3575574"/>
            <a:ext cx="19704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문제점 및 해결방안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3400775" y="4284365"/>
            <a:ext cx="2771081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</a:t>
            </a:r>
            <a:r>
              <a:rPr lang="ko-KR" altLang="en-US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외형 만들기</a:t>
            </a:r>
            <a:endParaRPr lang="en-US" altLang="ko-KR" sz="125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</a:t>
            </a:r>
            <a:r>
              <a:rPr lang="ko-KR" altLang="en-US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비콘 값 갱신 문제 정확도 개선</a:t>
            </a:r>
            <a:endParaRPr lang="en-US" altLang="ko-KR" sz="125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</a:t>
            </a:r>
            <a:r>
              <a:rPr lang="ko-KR" altLang="en-US" sz="125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비콘 값 받아 동작 진행</a:t>
            </a:r>
            <a:endParaRPr lang="en-US" altLang="ko-KR" sz="125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578122" y="3957897"/>
            <a:ext cx="146495" cy="144016"/>
          </a:xfrm>
          <a:prstGeom prst="ellipse">
            <a:avLst/>
          </a:prstGeom>
          <a:solidFill>
            <a:srgbClr val="05DBE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7293032" y="3978310"/>
            <a:ext cx="146495" cy="144016"/>
          </a:xfrm>
          <a:prstGeom prst="ellipse">
            <a:avLst/>
          </a:prstGeom>
          <a:solidFill>
            <a:srgbClr val="05DBE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4459910" y="3969186"/>
            <a:ext cx="146495" cy="144016"/>
          </a:xfrm>
          <a:prstGeom prst="ellipse">
            <a:avLst/>
          </a:prstGeom>
          <a:solidFill>
            <a:srgbClr val="05DBE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762024" y="3311484"/>
            <a:ext cx="8675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STEP 04</a:t>
            </a:r>
            <a:endParaRPr lang="ko-KR" altLang="en-US" sz="140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9690743" y="3619261"/>
            <a:ext cx="10775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향후 계획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9378112" y="4339341"/>
            <a:ext cx="2231148" cy="284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 </a:t>
            </a:r>
            <a:r>
              <a:rPr lang="ko-KR" altLang="en-US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 정밀화</a:t>
            </a:r>
            <a:endParaRPr lang="en-US" altLang="ko-KR" sz="125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10162499" y="3999419"/>
            <a:ext cx="146495" cy="144016"/>
          </a:xfrm>
          <a:prstGeom prst="ellipse">
            <a:avLst/>
          </a:prstGeom>
          <a:solidFill>
            <a:srgbClr val="05DBE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417114" y="4373208"/>
            <a:ext cx="2059805" cy="284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 </a:t>
            </a:r>
            <a:r>
              <a:rPr lang="ko-KR" altLang="en-US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문제점 및 해결방안</a:t>
            </a:r>
            <a:endParaRPr lang="en-US" altLang="ko-KR" sz="125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89410" y="4373207"/>
            <a:ext cx="2059805" cy="284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∙  </a:t>
            </a:r>
            <a:r>
              <a:rPr lang="ko-KR" altLang="en-US" sz="125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스마트캐리어 소개</a:t>
            </a:r>
            <a:endParaRPr lang="en-US" altLang="ko-KR" sz="125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41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973531" y="818399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프로젝트 소개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9478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25"/>
          <p:cNvSpPr txBox="1">
            <a:spLocks noChangeArrowheads="1"/>
          </p:cNvSpPr>
          <p:nvPr/>
        </p:nvSpPr>
        <p:spPr bwMode="auto">
          <a:xfrm>
            <a:off x="973531" y="1413530"/>
            <a:ext cx="4105953" cy="310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/>
              <a:t>기존 캐리어의 불편함을 덜어내고 편의성을 높인  스마트캐리어</a:t>
            </a:r>
            <a:endParaRPr lang="en-US" altLang="ko-KR" sz="1050"/>
          </a:p>
        </p:txBody>
      </p: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557" y="2613494"/>
            <a:ext cx="4344710" cy="289647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598" y="2613494"/>
            <a:ext cx="4766767" cy="289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61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비콘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74983"/>
            <a:ext cx="3665669" cy="4966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비콘 원리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lnSpc>
                <a:spcPts val="1700"/>
              </a:lnSpc>
            </a:pP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12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161" y="3041932"/>
            <a:ext cx="1873705" cy="187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048598" y="3133127"/>
            <a:ext cx="4004622" cy="16712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특정 주기로 신호 전송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거리값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ID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값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다수의 비콘 사용시 간섭 존재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값의 비 정확성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0683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제작 원리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74983"/>
            <a:ext cx="3665669" cy="4966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비콘 원리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lnSpc>
                <a:spcPts val="1700"/>
              </a:lnSpc>
            </a:pP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5976590" y="4046647"/>
            <a:ext cx="6124310" cy="14773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/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: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beaconList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 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{</a:t>
            </a: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/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IDX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id_to_idx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(beacon.getId2().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toInt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double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beacon.getDistance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dist_temp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[IDX]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b_count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[IDX]++;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endParaRPr kumimoji="0" lang="en-US" altLang="ko-KR" sz="9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5" name="Picture 3" descr="ì£¼ë¨¸ë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2" t="5998" r="7082" b="6168"/>
          <a:stretch/>
        </p:blipFill>
        <p:spPr bwMode="auto">
          <a:xfrm>
            <a:off x="1008038" y="2556173"/>
            <a:ext cx="3384376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813" y="5004445"/>
            <a:ext cx="713860" cy="71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545" y="4071451"/>
            <a:ext cx="713860" cy="71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238" y="4958996"/>
            <a:ext cx="713860" cy="71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/>
          <p:cNvCxnSpPr/>
          <p:nvPr/>
        </p:nvCxnSpPr>
        <p:spPr>
          <a:xfrm flipV="1">
            <a:off x="3600326" y="3074059"/>
            <a:ext cx="1145389" cy="684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8342641"/>
              </p:ext>
            </p:extLst>
          </p:nvPr>
        </p:nvGraphicFramePr>
        <p:xfrm>
          <a:off x="4680446" y="1976779"/>
          <a:ext cx="722470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176">
                  <a:extLst>
                    <a:ext uri="{9D8B030D-6E8A-4147-A177-3AD203B41FA5}">
                      <a16:colId xmlns:a16="http://schemas.microsoft.com/office/drawing/2014/main" val="2648200214"/>
                    </a:ext>
                  </a:extLst>
                </a:gridCol>
                <a:gridCol w="1806176">
                  <a:extLst>
                    <a:ext uri="{9D8B030D-6E8A-4147-A177-3AD203B41FA5}">
                      <a16:colId xmlns:a16="http://schemas.microsoft.com/office/drawing/2014/main" val="909880920"/>
                    </a:ext>
                  </a:extLst>
                </a:gridCol>
                <a:gridCol w="1806176">
                  <a:extLst>
                    <a:ext uri="{9D8B030D-6E8A-4147-A177-3AD203B41FA5}">
                      <a16:colId xmlns:a16="http://schemas.microsoft.com/office/drawing/2014/main" val="4071945256"/>
                    </a:ext>
                  </a:extLst>
                </a:gridCol>
                <a:gridCol w="1806176">
                  <a:extLst>
                    <a:ext uri="{9D8B030D-6E8A-4147-A177-3AD203B41FA5}">
                      <a16:colId xmlns:a16="http://schemas.microsoft.com/office/drawing/2014/main" val="2256992786"/>
                    </a:ext>
                  </a:extLst>
                </a:gridCol>
              </a:tblGrid>
              <a:tr h="292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비콘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비콘</a:t>
                      </a:r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비콘</a:t>
                      </a:r>
                      <a:r>
                        <a:rPr lang="en-US" altLang="ko-KR" b="1" dirty="0"/>
                        <a:t>2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비콘</a:t>
                      </a:r>
                      <a:r>
                        <a:rPr lang="en-US" altLang="ko-KR" b="1" dirty="0"/>
                        <a:t>3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586399"/>
                  </a:ext>
                </a:extLst>
              </a:tr>
              <a:tr h="292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UID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0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2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487771"/>
                  </a:ext>
                </a:extLst>
              </a:tr>
              <a:tr h="292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거리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777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333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777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184487"/>
                  </a:ext>
                </a:extLst>
              </a:tr>
            </a:tbl>
          </a:graphicData>
        </a:graphic>
      </p:graphicFrame>
      <p:sp>
        <p:nvSpPr>
          <p:cNvPr id="20" name="1/2 액자 19"/>
          <p:cNvSpPr/>
          <p:nvPr/>
        </p:nvSpPr>
        <p:spPr>
          <a:xfrm rot="13160194">
            <a:off x="8484304" y="1252295"/>
            <a:ext cx="241153" cy="500952"/>
          </a:xfrm>
          <a:prstGeom prst="half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12894" y="1449855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shortest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548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제작 원리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490867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74983"/>
            <a:ext cx="3665669" cy="4966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 marL="342900" indent="-342900"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비콘 원리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lnSpc>
                <a:spcPts val="1700"/>
              </a:lnSpc>
            </a:pP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90867" y="5436493"/>
            <a:ext cx="11665296" cy="7848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shortest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&gt;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1.0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&amp;&amp;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shortest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!=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777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 {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status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.append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s_index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:"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s_index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"|"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shortest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: 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String.</a:t>
            </a:r>
            <a:r>
              <a:rPr kumimoji="0" lang="ko-KR" altLang="ko-KR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format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"%.3f"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shortest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 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bt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.send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s_index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","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shortest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true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count2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++;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}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92014" y="5436493"/>
            <a:ext cx="1944216" cy="216024"/>
          </a:xfrm>
          <a:prstGeom prst="rect">
            <a:avLst/>
          </a:prstGeom>
          <a:noFill/>
          <a:ln>
            <a:solidFill>
              <a:srgbClr val="E918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690158" y="5746963"/>
            <a:ext cx="2334104" cy="175712"/>
          </a:xfrm>
          <a:prstGeom prst="rect">
            <a:avLst/>
          </a:prstGeom>
          <a:noFill/>
          <a:ln>
            <a:solidFill>
              <a:srgbClr val="E918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278" y="3054054"/>
            <a:ext cx="713860" cy="71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322295"/>
              </p:ext>
            </p:extLst>
          </p:nvPr>
        </p:nvGraphicFramePr>
        <p:xfrm>
          <a:off x="3960366" y="3026234"/>
          <a:ext cx="68332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327">
                  <a:extLst>
                    <a:ext uri="{9D8B030D-6E8A-4147-A177-3AD203B41FA5}">
                      <a16:colId xmlns:a16="http://schemas.microsoft.com/office/drawing/2014/main" val="3425104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UID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270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거리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384441"/>
                  </a:ext>
                </a:extLst>
              </a:tr>
            </a:tbl>
          </a:graphicData>
        </a:graphic>
      </p:graphicFrame>
      <p:cxnSp>
        <p:nvCxnSpPr>
          <p:cNvPr id="12" name="직선 화살표 연결선 11"/>
          <p:cNvCxnSpPr/>
          <p:nvPr/>
        </p:nvCxnSpPr>
        <p:spPr>
          <a:xfrm>
            <a:off x="5256510" y="3348261"/>
            <a:ext cx="1800200" cy="0"/>
          </a:xfrm>
          <a:prstGeom prst="straightConnector1">
            <a:avLst/>
          </a:prstGeom>
          <a:ln w="38100">
            <a:solidFill>
              <a:srgbClr val="E9181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3" descr="ë¼ì¦ë² ë¦¬íì´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758" y="2413935"/>
            <a:ext cx="1800000" cy="186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892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203" y="2500118"/>
            <a:ext cx="1048336" cy="1048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910" y="4371752"/>
            <a:ext cx="1048336" cy="1048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ë¹ì½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255" y="4629630"/>
            <a:ext cx="1048336" cy="1048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원호 2"/>
          <p:cNvSpPr/>
          <p:nvPr/>
        </p:nvSpPr>
        <p:spPr>
          <a:xfrm rot="8138901">
            <a:off x="4828961" y="1429221"/>
            <a:ext cx="2671432" cy="2376079"/>
          </a:xfrm>
          <a:prstGeom prst="arc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109" y="1126647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87273">
            <a:off x="4911355" y="923482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671292">
            <a:off x="4033733" y="1156140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386029">
            <a:off x="2568561" y="3391384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45340">
            <a:off x="2259382" y="4053412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329359">
            <a:off x="2587610" y="4930246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45731">
            <a:off x="7445439" y="4369938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30369">
            <a:off x="7315066" y="3499317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ë²ê°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41702">
            <a:off x="7201576" y="5158273"/>
            <a:ext cx="2099026" cy="16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원호 26"/>
          <p:cNvSpPr/>
          <p:nvPr/>
        </p:nvSpPr>
        <p:spPr>
          <a:xfrm rot="1948334">
            <a:off x="2927109" y="3709682"/>
            <a:ext cx="2671432" cy="2376079"/>
          </a:xfrm>
          <a:prstGeom prst="arc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/>
          <p:cNvSpPr/>
          <p:nvPr/>
        </p:nvSpPr>
        <p:spPr>
          <a:xfrm rot="15530169">
            <a:off x="6320817" y="4130894"/>
            <a:ext cx="2671432" cy="2376079"/>
          </a:xfrm>
          <a:prstGeom prst="arc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75DDC67-0FFA-4354-9C23-AF91B793D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29" name="TextBox 25">
            <a:extLst>
              <a:ext uri="{FF2B5EF4-FFF2-40B4-BE49-F238E27FC236}">
                <a16:creationId xmlns:a16="http://schemas.microsoft.com/office/drawing/2014/main" id="{4CF9D91A-D9F2-4A58-92D4-73DB164C8B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하드웨어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)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AA773D1-538F-46B1-A63A-2C1D9914F349}"/>
              </a:ext>
            </a:extLst>
          </p:cNvPr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73E6227-BCB6-48B5-AFFA-EC3EFDABA88B}"/>
              </a:ext>
            </a:extLst>
          </p:cNvPr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25">
            <a:extLst>
              <a:ext uri="{FF2B5EF4-FFF2-40B4-BE49-F238E27FC236}">
                <a16:creationId xmlns:a16="http://schemas.microsoft.com/office/drawing/2014/main" id="{2DE5EC05-4D41-48FE-B25C-5BC9099945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하드웨어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232EF45-F4AA-46B0-8AF2-910FFCB8E44B}"/>
              </a:ext>
            </a:extLst>
          </p:cNvPr>
          <p:cNvCxnSpPr/>
          <p:nvPr/>
        </p:nvCxnSpPr>
        <p:spPr>
          <a:xfrm flipV="1">
            <a:off x="434185" y="1903535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40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하드웨어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)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하드웨어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54" y="665819"/>
            <a:ext cx="4480915" cy="597455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6" name="직선 연결선 25"/>
          <p:cNvCxnSpPr/>
          <p:nvPr/>
        </p:nvCxnSpPr>
        <p:spPr>
          <a:xfrm flipV="1">
            <a:off x="434185" y="1903535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19" r="35448"/>
          <a:stretch/>
        </p:blipFill>
        <p:spPr>
          <a:xfrm rot="5400000">
            <a:off x="1479244" y="2745590"/>
            <a:ext cx="3600402" cy="332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16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15950" y="533559"/>
            <a:ext cx="2736304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7" name="TextBox 25"/>
          <p:cNvSpPr txBox="1">
            <a:spLocks noChangeArrowheads="1"/>
          </p:cNvSpPr>
          <p:nvPr/>
        </p:nvSpPr>
        <p:spPr bwMode="auto">
          <a:xfrm>
            <a:off x="1008038" y="862255"/>
            <a:ext cx="4105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문제 해결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소프트웨어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</a:rPr>
              <a:t>)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759864" y="1846254"/>
            <a:ext cx="4254848" cy="329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613491" y="395933"/>
            <a:ext cx="576064" cy="4224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25235" y="665819"/>
            <a:ext cx="4320480" cy="101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1080046" y="1385395"/>
            <a:ext cx="36656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비콘 값 갱신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 정확도 개선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</a:t>
            </a:r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86" y="2145039"/>
            <a:ext cx="4933950" cy="4535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48598" y="1871066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7344742" y="3780309"/>
            <a:ext cx="3872113" cy="203132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: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beaconList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{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IDX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id_to_idx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(beacon.getId2().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toInt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double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beacon.getDistance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dist_temp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[IDX]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distance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Log.</a:t>
            </a:r>
            <a:r>
              <a:rPr kumimoji="0" lang="ko-KR" altLang="ko-KR" sz="9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Thread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"| INDEX ID 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IDX +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"|"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dist_temp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[IDX]);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b_count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[IDX] ++;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/>
            </a:r>
            <a:br>
              <a:rPr kumimoji="0" lang="ko-KR" altLang="ko-KR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9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                </a:t>
            </a:r>
            <a:endParaRPr kumimoji="0" lang="en-US" altLang="ko-KR" sz="900" b="0" i="1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if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b_count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]&gt;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0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&amp;&amp;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b_count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1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]&gt;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0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&amp;&amp;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b_count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2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]&gt;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 {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44742" y="1874077"/>
            <a:ext cx="347082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값 중에서 너무 크거나 작은 값을 걸러내는 방법</a:t>
            </a:r>
          </a:p>
        </p:txBody>
      </p:sp>
    </p:spTree>
    <p:extLst>
      <p:ext uri="{BB962C8B-B14F-4D97-AF65-F5344CB8AC3E}">
        <p14:creationId xmlns:p14="http://schemas.microsoft.com/office/powerpoint/2010/main" val="123299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theme">
      <a:majorFont>
        <a:latin typeface="Tium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6476</TotalTime>
  <Words>408</Words>
  <Application>Microsoft Office PowerPoint</Application>
  <PresentationFormat>사용자 지정</PresentationFormat>
  <Paragraphs>140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34" baseType="lpstr">
      <vt:lpstr>Noto Sans CJK KR Medium</vt:lpstr>
      <vt:lpstr>나눔바른고딕</vt:lpstr>
      <vt:lpstr>배달의민족 한나는 열한살</vt:lpstr>
      <vt:lpstr>Noto Sans CJK KR Light</vt:lpstr>
      <vt:lpstr>Arial</vt:lpstr>
      <vt:lpstr>Noto Sans CJK KR Thin</vt:lpstr>
      <vt:lpstr>나눔스퀘어라운드 ExtraBold</vt:lpstr>
      <vt:lpstr>Noto Sans CJK KR Regular</vt:lpstr>
      <vt:lpstr>휴먼매직체</vt:lpstr>
      <vt:lpstr>맑은 고딕</vt:lpstr>
      <vt:lpstr>HY신명조</vt:lpstr>
      <vt:lpstr>굴림체</vt:lpstr>
      <vt:lpstr>Noto Sans CJK KR Bold</vt:lpstr>
      <vt:lpstr>나눔고딕 ExtraBold</vt:lpstr>
      <vt:lpstr>나눔고딕</vt:lpstr>
      <vt:lpstr>Noto Sans CJK KR DemiLight</vt:lpstr>
      <vt:lpstr>나눔바른고딕 UltraLight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주소현</dc:creator>
  <cp:lastModifiedBy>이 유찬</cp:lastModifiedBy>
  <cp:revision>1059</cp:revision>
  <dcterms:created xsi:type="dcterms:W3CDTF">2015-07-20T03:13:02Z</dcterms:created>
  <dcterms:modified xsi:type="dcterms:W3CDTF">2018-12-11T11:20:03Z</dcterms:modified>
</cp:coreProperties>
</file>

<file path=docProps/thumbnail.jpeg>
</file>